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307" r:id="rId5"/>
    <p:sldId id="344" r:id="rId6"/>
    <p:sldId id="373" r:id="rId7"/>
    <p:sldId id="372" r:id="rId8"/>
    <p:sldId id="361" r:id="rId9"/>
    <p:sldId id="352" r:id="rId10"/>
    <p:sldId id="354" r:id="rId11"/>
    <p:sldId id="355" r:id="rId12"/>
    <p:sldId id="368" r:id="rId13"/>
    <p:sldId id="350" r:id="rId14"/>
    <p:sldId id="364" r:id="rId15"/>
    <p:sldId id="370" r:id="rId16"/>
    <p:sldId id="371" r:id="rId17"/>
    <p:sldId id="356" r:id="rId18"/>
    <p:sldId id="369" r:id="rId19"/>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75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434" autoAdjust="0"/>
  </p:normalViewPr>
  <p:slideViewPr>
    <p:cSldViewPr>
      <p:cViewPr varScale="1">
        <p:scale>
          <a:sx n="72" d="100"/>
          <a:sy n="72" d="100"/>
        </p:scale>
        <p:origin x="1050" y="7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CB458D-BE3C-47EC-98D3-A74031193C01}" type="doc">
      <dgm:prSet loTypeId="urn:microsoft.com/office/officeart/2005/8/layout/cycle6" loCatId="cycle" qsTypeId="urn:microsoft.com/office/officeart/2005/8/quickstyle/simple1" qsCatId="simple" csTypeId="urn:microsoft.com/office/officeart/2005/8/colors/accent0_3" csCatId="mainScheme" phldr="1"/>
      <dgm:spPr/>
      <dgm:t>
        <a:bodyPr/>
        <a:lstStyle/>
        <a:p>
          <a:endParaRPr lang="en-US"/>
        </a:p>
      </dgm:t>
    </dgm:pt>
    <dgm:pt modelId="{23730CDC-B663-499F-969B-127F416C5C33}">
      <dgm:prSet phldrT="[Text]"/>
      <dgm:spPr>
        <a:solidFill>
          <a:schemeClr val="tx1">
            <a:lumMod val="75000"/>
            <a:lumOff val="25000"/>
          </a:schemeClr>
        </a:solidFill>
      </dgm:spPr>
      <dgm:t>
        <a:bodyPr/>
        <a:lstStyle/>
        <a:p>
          <a:r>
            <a:rPr lang="en-US" dirty="0">
              <a:solidFill>
                <a:schemeClr val="bg1"/>
              </a:solidFill>
            </a:rPr>
            <a:t>Environment and Conservation Division</a:t>
          </a:r>
        </a:p>
      </dgm:t>
    </dgm:pt>
    <dgm:pt modelId="{7EE445B5-8254-4AD8-AA3C-79EDBB9130BE}" type="parTrans" cxnId="{DDA1D7EB-77C3-42C3-9674-A22895FB48EA}">
      <dgm:prSet/>
      <dgm:spPr/>
      <dgm:t>
        <a:bodyPr/>
        <a:lstStyle/>
        <a:p>
          <a:endParaRPr lang="en-US"/>
        </a:p>
      </dgm:t>
    </dgm:pt>
    <dgm:pt modelId="{00AACC44-4505-4FFE-96DD-F6B1EB49C056}" type="sibTrans" cxnId="{DDA1D7EB-77C3-42C3-9674-A22895FB48EA}">
      <dgm:prSet/>
      <dgm:spPr/>
      <dgm:t>
        <a:bodyPr/>
        <a:lstStyle/>
        <a:p>
          <a:endParaRPr lang="en-US"/>
        </a:p>
      </dgm:t>
    </dgm:pt>
    <dgm:pt modelId="{F25D674C-BF5A-4DF0-A113-1E4225A18864}">
      <dgm:prSet phldrT="[Text]"/>
      <dgm:spPr>
        <a:solidFill>
          <a:schemeClr val="tx1">
            <a:lumMod val="75000"/>
            <a:lumOff val="25000"/>
          </a:schemeClr>
        </a:solidFill>
      </dgm:spPr>
      <dgm:t>
        <a:bodyPr/>
        <a:lstStyle/>
        <a:p>
          <a:r>
            <a:rPr lang="en-US" dirty="0">
              <a:solidFill>
                <a:schemeClr val="bg1"/>
              </a:solidFill>
            </a:rPr>
            <a:t>Other Relevant Stakeholders</a:t>
          </a:r>
        </a:p>
      </dgm:t>
    </dgm:pt>
    <dgm:pt modelId="{E5689B0A-AD29-4E15-BA6F-42070F7058D6}" type="parTrans" cxnId="{DEC92B53-4447-48F4-B6D7-169475D1ADB4}">
      <dgm:prSet/>
      <dgm:spPr/>
      <dgm:t>
        <a:bodyPr/>
        <a:lstStyle/>
        <a:p>
          <a:endParaRPr lang="en-US"/>
        </a:p>
      </dgm:t>
    </dgm:pt>
    <dgm:pt modelId="{A8D261E9-9058-4368-A238-89FD9AAD55FB}" type="sibTrans" cxnId="{DEC92B53-4447-48F4-B6D7-169475D1ADB4}">
      <dgm:prSet/>
      <dgm:spPr/>
      <dgm:t>
        <a:bodyPr/>
        <a:lstStyle/>
        <a:p>
          <a:endParaRPr lang="en-US"/>
        </a:p>
      </dgm:t>
    </dgm:pt>
    <dgm:pt modelId="{D5F97083-F834-432C-B685-E7B91E6F3FA2}">
      <dgm:prSet phldrT="[Text]"/>
      <dgm:spPr>
        <a:solidFill>
          <a:schemeClr val="tx1">
            <a:lumMod val="75000"/>
            <a:lumOff val="25000"/>
          </a:schemeClr>
        </a:solidFill>
      </dgm:spPr>
      <dgm:t>
        <a:bodyPr/>
        <a:lstStyle/>
        <a:p>
          <a:r>
            <a:rPr lang="en-US" dirty="0">
              <a:solidFill>
                <a:schemeClr val="bg1"/>
              </a:solidFill>
            </a:rPr>
            <a:t>Environment Advisory Committee</a:t>
          </a:r>
        </a:p>
      </dgm:t>
    </dgm:pt>
    <dgm:pt modelId="{6BABE4F6-6509-4C0D-B732-DB0B80026DFC}" type="parTrans" cxnId="{6F8589E0-103B-476C-B744-8B2B8635C139}">
      <dgm:prSet/>
      <dgm:spPr/>
      <dgm:t>
        <a:bodyPr/>
        <a:lstStyle/>
        <a:p>
          <a:endParaRPr lang="en-US"/>
        </a:p>
      </dgm:t>
    </dgm:pt>
    <dgm:pt modelId="{A550DEED-D024-48DF-BCF2-7425E2E1FF2F}" type="sibTrans" cxnId="{6F8589E0-103B-476C-B744-8B2B8635C139}">
      <dgm:prSet/>
      <dgm:spPr/>
      <dgm:t>
        <a:bodyPr/>
        <a:lstStyle/>
        <a:p>
          <a:endParaRPr lang="en-US"/>
        </a:p>
      </dgm:t>
    </dgm:pt>
    <dgm:pt modelId="{D725C7F3-FA7A-4C1F-9D93-94869B9C7ACB}">
      <dgm:prSet phldrT="[Text]"/>
      <dgm:spPr>
        <a:solidFill>
          <a:schemeClr val="tx1">
            <a:lumMod val="75000"/>
            <a:lumOff val="25000"/>
          </a:schemeClr>
        </a:solidFill>
      </dgm:spPr>
      <dgm:t>
        <a:bodyPr/>
        <a:lstStyle/>
        <a:p>
          <a:r>
            <a:rPr lang="en-US" dirty="0">
              <a:solidFill>
                <a:schemeClr val="bg1"/>
              </a:solidFill>
            </a:rPr>
            <a:t>Other Govt Agencies </a:t>
          </a:r>
        </a:p>
      </dgm:t>
    </dgm:pt>
    <dgm:pt modelId="{7EAFBF21-4FCB-4160-9AFC-9203676432EF}" type="parTrans" cxnId="{1FD6732D-42C9-40F8-85E9-1663B0794D40}">
      <dgm:prSet/>
      <dgm:spPr/>
      <dgm:t>
        <a:bodyPr/>
        <a:lstStyle/>
        <a:p>
          <a:endParaRPr lang="en-US"/>
        </a:p>
      </dgm:t>
    </dgm:pt>
    <dgm:pt modelId="{3FE94ECD-2C88-48F8-A92C-EAACCBB26AA3}" type="sibTrans" cxnId="{1FD6732D-42C9-40F8-85E9-1663B0794D40}">
      <dgm:prSet/>
      <dgm:spPr/>
      <dgm:t>
        <a:bodyPr/>
        <a:lstStyle/>
        <a:p>
          <a:endParaRPr lang="en-US"/>
        </a:p>
      </dgm:t>
    </dgm:pt>
    <dgm:pt modelId="{3060301A-2220-45E0-8B4C-EF43D5E8713E}">
      <dgm:prSet phldrT="[Text]"/>
      <dgm:spPr>
        <a:solidFill>
          <a:schemeClr val="tx1">
            <a:lumMod val="75000"/>
            <a:lumOff val="25000"/>
          </a:schemeClr>
        </a:solidFill>
      </dgm:spPr>
      <dgm:t>
        <a:bodyPr/>
        <a:lstStyle/>
        <a:p>
          <a:r>
            <a:rPr lang="en-US" dirty="0">
              <a:solidFill>
                <a:schemeClr val="bg1"/>
              </a:solidFill>
            </a:rPr>
            <a:t>Developer</a:t>
          </a:r>
        </a:p>
      </dgm:t>
    </dgm:pt>
    <dgm:pt modelId="{FA7CFCDB-618C-49EA-82A2-3F73B3D910E4}" type="parTrans" cxnId="{C61F1657-02A0-4A99-A1AE-FAC8AFEC3D6B}">
      <dgm:prSet/>
      <dgm:spPr/>
      <dgm:t>
        <a:bodyPr/>
        <a:lstStyle/>
        <a:p>
          <a:endParaRPr lang="en-US"/>
        </a:p>
      </dgm:t>
    </dgm:pt>
    <dgm:pt modelId="{55C9C1FA-422E-4DDE-9C7C-CBDD8203E56A}" type="sibTrans" cxnId="{C61F1657-02A0-4A99-A1AE-FAC8AFEC3D6B}">
      <dgm:prSet/>
      <dgm:spPr/>
      <dgm:t>
        <a:bodyPr/>
        <a:lstStyle/>
        <a:p>
          <a:endParaRPr lang="en-US"/>
        </a:p>
      </dgm:t>
    </dgm:pt>
    <dgm:pt modelId="{B6F744F7-EDFE-4F97-A211-8D49CCC813C1}" type="pres">
      <dgm:prSet presAssocID="{0CCB458D-BE3C-47EC-98D3-A74031193C01}" presName="cycle" presStyleCnt="0">
        <dgm:presLayoutVars>
          <dgm:dir/>
          <dgm:resizeHandles val="exact"/>
        </dgm:presLayoutVars>
      </dgm:prSet>
      <dgm:spPr/>
    </dgm:pt>
    <dgm:pt modelId="{29D41A25-57D1-4A88-927B-4198F1279367}" type="pres">
      <dgm:prSet presAssocID="{23730CDC-B663-499F-969B-127F416C5C33}" presName="node" presStyleLbl="node1" presStyleIdx="0" presStyleCnt="5">
        <dgm:presLayoutVars>
          <dgm:bulletEnabled val="1"/>
        </dgm:presLayoutVars>
      </dgm:prSet>
      <dgm:spPr/>
    </dgm:pt>
    <dgm:pt modelId="{3DCEA989-CA67-4181-A4D0-A6171329C26C}" type="pres">
      <dgm:prSet presAssocID="{23730CDC-B663-499F-969B-127F416C5C33}" presName="spNode" presStyleCnt="0"/>
      <dgm:spPr/>
    </dgm:pt>
    <dgm:pt modelId="{C54081E9-453A-492F-A68C-DF0F4C7485EB}" type="pres">
      <dgm:prSet presAssocID="{00AACC44-4505-4FFE-96DD-F6B1EB49C056}" presName="sibTrans" presStyleLbl="sibTrans1D1" presStyleIdx="0" presStyleCnt="5"/>
      <dgm:spPr/>
    </dgm:pt>
    <dgm:pt modelId="{F9D67A87-056D-4904-BE79-8DAD1969ED39}" type="pres">
      <dgm:prSet presAssocID="{F25D674C-BF5A-4DF0-A113-1E4225A18864}" presName="node" presStyleLbl="node1" presStyleIdx="1" presStyleCnt="5">
        <dgm:presLayoutVars>
          <dgm:bulletEnabled val="1"/>
        </dgm:presLayoutVars>
      </dgm:prSet>
      <dgm:spPr/>
    </dgm:pt>
    <dgm:pt modelId="{D81290C6-AB71-4CAA-A454-20CDD6C463BA}" type="pres">
      <dgm:prSet presAssocID="{F25D674C-BF5A-4DF0-A113-1E4225A18864}" presName="spNode" presStyleCnt="0"/>
      <dgm:spPr/>
    </dgm:pt>
    <dgm:pt modelId="{377D1CD9-4ACA-4B87-99F0-E31261189F8C}" type="pres">
      <dgm:prSet presAssocID="{A8D261E9-9058-4368-A238-89FD9AAD55FB}" presName="sibTrans" presStyleLbl="sibTrans1D1" presStyleIdx="1" presStyleCnt="5"/>
      <dgm:spPr/>
    </dgm:pt>
    <dgm:pt modelId="{342CB2CD-9DA5-4812-971E-6DC110A62E4B}" type="pres">
      <dgm:prSet presAssocID="{D5F97083-F834-432C-B685-E7B91E6F3FA2}" presName="node" presStyleLbl="node1" presStyleIdx="2" presStyleCnt="5">
        <dgm:presLayoutVars>
          <dgm:bulletEnabled val="1"/>
        </dgm:presLayoutVars>
      </dgm:prSet>
      <dgm:spPr/>
    </dgm:pt>
    <dgm:pt modelId="{71D40ABA-80BC-43A0-8AEB-EE43D830D39D}" type="pres">
      <dgm:prSet presAssocID="{D5F97083-F834-432C-B685-E7B91E6F3FA2}" presName="spNode" presStyleCnt="0"/>
      <dgm:spPr/>
    </dgm:pt>
    <dgm:pt modelId="{42E91100-B2BC-47E7-AEEF-30266245AF99}" type="pres">
      <dgm:prSet presAssocID="{A550DEED-D024-48DF-BCF2-7425E2E1FF2F}" presName="sibTrans" presStyleLbl="sibTrans1D1" presStyleIdx="2" presStyleCnt="5"/>
      <dgm:spPr/>
    </dgm:pt>
    <dgm:pt modelId="{4D93B297-F067-4DFB-8886-5BB63154BAAA}" type="pres">
      <dgm:prSet presAssocID="{D725C7F3-FA7A-4C1F-9D93-94869B9C7ACB}" presName="node" presStyleLbl="node1" presStyleIdx="3" presStyleCnt="5">
        <dgm:presLayoutVars>
          <dgm:bulletEnabled val="1"/>
        </dgm:presLayoutVars>
      </dgm:prSet>
      <dgm:spPr/>
    </dgm:pt>
    <dgm:pt modelId="{FB8E2F8D-5864-41EC-A9D2-73E1C72FD34E}" type="pres">
      <dgm:prSet presAssocID="{D725C7F3-FA7A-4C1F-9D93-94869B9C7ACB}" presName="spNode" presStyleCnt="0"/>
      <dgm:spPr/>
    </dgm:pt>
    <dgm:pt modelId="{BC9A1CAA-2EED-4CC4-A258-C29BA0D35BF0}" type="pres">
      <dgm:prSet presAssocID="{3FE94ECD-2C88-48F8-A92C-EAACCBB26AA3}" presName="sibTrans" presStyleLbl="sibTrans1D1" presStyleIdx="3" presStyleCnt="5"/>
      <dgm:spPr/>
    </dgm:pt>
    <dgm:pt modelId="{4AFBD6C9-87EB-4CAE-8D75-2E0A3AEA99D4}" type="pres">
      <dgm:prSet presAssocID="{3060301A-2220-45E0-8B4C-EF43D5E8713E}" presName="node" presStyleLbl="node1" presStyleIdx="4" presStyleCnt="5" custRadScaleRad="106907" custRadScaleInc="-9655">
        <dgm:presLayoutVars>
          <dgm:bulletEnabled val="1"/>
        </dgm:presLayoutVars>
      </dgm:prSet>
      <dgm:spPr/>
    </dgm:pt>
    <dgm:pt modelId="{018096A6-8543-45C8-97F0-1D0D46E679C4}" type="pres">
      <dgm:prSet presAssocID="{3060301A-2220-45E0-8B4C-EF43D5E8713E}" presName="spNode" presStyleCnt="0"/>
      <dgm:spPr/>
    </dgm:pt>
    <dgm:pt modelId="{B40B1C22-3D6F-41C3-97B9-5CB94B3C24CF}" type="pres">
      <dgm:prSet presAssocID="{55C9C1FA-422E-4DDE-9C7C-CBDD8203E56A}" presName="sibTrans" presStyleLbl="sibTrans1D1" presStyleIdx="4" presStyleCnt="5"/>
      <dgm:spPr/>
    </dgm:pt>
  </dgm:ptLst>
  <dgm:cxnLst>
    <dgm:cxn modelId="{94346A0A-C5DD-4E8F-B8C1-5089C50062D4}" type="presOf" srcId="{D725C7F3-FA7A-4C1F-9D93-94869B9C7ACB}" destId="{4D93B297-F067-4DFB-8886-5BB63154BAAA}" srcOrd="0" destOrd="0" presId="urn:microsoft.com/office/officeart/2005/8/layout/cycle6"/>
    <dgm:cxn modelId="{5FF2B00F-321D-4065-8A67-DCB3E224193E}" type="presOf" srcId="{3060301A-2220-45E0-8B4C-EF43D5E8713E}" destId="{4AFBD6C9-87EB-4CAE-8D75-2E0A3AEA99D4}" srcOrd="0" destOrd="0" presId="urn:microsoft.com/office/officeart/2005/8/layout/cycle6"/>
    <dgm:cxn modelId="{FD16EC1A-35F3-4A0B-BEC2-53FBFB35718A}" type="presOf" srcId="{55C9C1FA-422E-4DDE-9C7C-CBDD8203E56A}" destId="{B40B1C22-3D6F-41C3-97B9-5CB94B3C24CF}" srcOrd="0" destOrd="0" presId="urn:microsoft.com/office/officeart/2005/8/layout/cycle6"/>
    <dgm:cxn modelId="{1FD6732D-42C9-40F8-85E9-1663B0794D40}" srcId="{0CCB458D-BE3C-47EC-98D3-A74031193C01}" destId="{D725C7F3-FA7A-4C1F-9D93-94869B9C7ACB}" srcOrd="3" destOrd="0" parTransId="{7EAFBF21-4FCB-4160-9AFC-9203676432EF}" sibTransId="{3FE94ECD-2C88-48F8-A92C-EAACCBB26AA3}"/>
    <dgm:cxn modelId="{422D2835-1284-4AEF-A2F7-1945B9DF85AD}" type="presOf" srcId="{23730CDC-B663-499F-969B-127F416C5C33}" destId="{29D41A25-57D1-4A88-927B-4198F1279367}" srcOrd="0" destOrd="0" presId="urn:microsoft.com/office/officeart/2005/8/layout/cycle6"/>
    <dgm:cxn modelId="{7D025E3A-566A-4D8A-802D-D2D9CE3183B6}" type="presOf" srcId="{A8D261E9-9058-4368-A238-89FD9AAD55FB}" destId="{377D1CD9-4ACA-4B87-99F0-E31261189F8C}" srcOrd="0" destOrd="0" presId="urn:microsoft.com/office/officeart/2005/8/layout/cycle6"/>
    <dgm:cxn modelId="{DEC92B53-4447-48F4-B6D7-169475D1ADB4}" srcId="{0CCB458D-BE3C-47EC-98D3-A74031193C01}" destId="{F25D674C-BF5A-4DF0-A113-1E4225A18864}" srcOrd="1" destOrd="0" parTransId="{E5689B0A-AD29-4E15-BA6F-42070F7058D6}" sibTransId="{A8D261E9-9058-4368-A238-89FD9AAD55FB}"/>
    <dgm:cxn modelId="{C61F1657-02A0-4A99-A1AE-FAC8AFEC3D6B}" srcId="{0CCB458D-BE3C-47EC-98D3-A74031193C01}" destId="{3060301A-2220-45E0-8B4C-EF43D5E8713E}" srcOrd="4" destOrd="0" parTransId="{FA7CFCDB-618C-49EA-82A2-3F73B3D910E4}" sibTransId="{55C9C1FA-422E-4DDE-9C7C-CBDD8203E56A}"/>
    <dgm:cxn modelId="{947CE2A0-F60B-4737-80C7-05D5CFC3F8EB}" type="presOf" srcId="{F25D674C-BF5A-4DF0-A113-1E4225A18864}" destId="{F9D67A87-056D-4904-BE79-8DAD1969ED39}" srcOrd="0" destOrd="0" presId="urn:microsoft.com/office/officeart/2005/8/layout/cycle6"/>
    <dgm:cxn modelId="{0DBAA4BE-FB25-465F-90FE-07AD2528CF57}" type="presOf" srcId="{3FE94ECD-2C88-48F8-A92C-EAACCBB26AA3}" destId="{BC9A1CAA-2EED-4CC4-A258-C29BA0D35BF0}" srcOrd="0" destOrd="0" presId="urn:microsoft.com/office/officeart/2005/8/layout/cycle6"/>
    <dgm:cxn modelId="{438501C4-6A89-4DE6-9EE9-BC017A233A53}" type="presOf" srcId="{A550DEED-D024-48DF-BCF2-7425E2E1FF2F}" destId="{42E91100-B2BC-47E7-AEEF-30266245AF99}" srcOrd="0" destOrd="0" presId="urn:microsoft.com/office/officeart/2005/8/layout/cycle6"/>
    <dgm:cxn modelId="{F19276CA-D154-4C61-9920-899675CCF76B}" type="presOf" srcId="{D5F97083-F834-432C-B685-E7B91E6F3FA2}" destId="{342CB2CD-9DA5-4812-971E-6DC110A62E4B}" srcOrd="0" destOrd="0" presId="urn:microsoft.com/office/officeart/2005/8/layout/cycle6"/>
    <dgm:cxn modelId="{788499CD-C15F-459A-AA21-8A54A2EF1C76}" type="presOf" srcId="{0CCB458D-BE3C-47EC-98D3-A74031193C01}" destId="{B6F744F7-EDFE-4F97-A211-8D49CCC813C1}" srcOrd="0" destOrd="0" presId="urn:microsoft.com/office/officeart/2005/8/layout/cycle6"/>
    <dgm:cxn modelId="{5A85B7DB-B83A-4369-B028-59270528A830}" type="presOf" srcId="{00AACC44-4505-4FFE-96DD-F6B1EB49C056}" destId="{C54081E9-453A-492F-A68C-DF0F4C7485EB}" srcOrd="0" destOrd="0" presId="urn:microsoft.com/office/officeart/2005/8/layout/cycle6"/>
    <dgm:cxn modelId="{6F8589E0-103B-476C-B744-8B2B8635C139}" srcId="{0CCB458D-BE3C-47EC-98D3-A74031193C01}" destId="{D5F97083-F834-432C-B685-E7B91E6F3FA2}" srcOrd="2" destOrd="0" parTransId="{6BABE4F6-6509-4C0D-B732-DB0B80026DFC}" sibTransId="{A550DEED-D024-48DF-BCF2-7425E2E1FF2F}"/>
    <dgm:cxn modelId="{DDA1D7EB-77C3-42C3-9674-A22895FB48EA}" srcId="{0CCB458D-BE3C-47EC-98D3-A74031193C01}" destId="{23730CDC-B663-499F-969B-127F416C5C33}" srcOrd="0" destOrd="0" parTransId="{7EE445B5-8254-4AD8-AA3C-79EDBB9130BE}" sibTransId="{00AACC44-4505-4FFE-96DD-F6B1EB49C056}"/>
    <dgm:cxn modelId="{33ADB394-0723-4BEC-BE93-38DB256B4A4D}" type="presParOf" srcId="{B6F744F7-EDFE-4F97-A211-8D49CCC813C1}" destId="{29D41A25-57D1-4A88-927B-4198F1279367}" srcOrd="0" destOrd="0" presId="urn:microsoft.com/office/officeart/2005/8/layout/cycle6"/>
    <dgm:cxn modelId="{FF4AAAF1-4FB7-4080-ABE0-49F0FE4AB7DE}" type="presParOf" srcId="{B6F744F7-EDFE-4F97-A211-8D49CCC813C1}" destId="{3DCEA989-CA67-4181-A4D0-A6171329C26C}" srcOrd="1" destOrd="0" presId="urn:microsoft.com/office/officeart/2005/8/layout/cycle6"/>
    <dgm:cxn modelId="{50038795-9185-4BD2-8C75-81E09BA490EE}" type="presParOf" srcId="{B6F744F7-EDFE-4F97-A211-8D49CCC813C1}" destId="{C54081E9-453A-492F-A68C-DF0F4C7485EB}" srcOrd="2" destOrd="0" presId="urn:microsoft.com/office/officeart/2005/8/layout/cycle6"/>
    <dgm:cxn modelId="{3CEAC2FB-8464-449B-A619-0F682357A266}" type="presParOf" srcId="{B6F744F7-EDFE-4F97-A211-8D49CCC813C1}" destId="{F9D67A87-056D-4904-BE79-8DAD1969ED39}" srcOrd="3" destOrd="0" presId="urn:microsoft.com/office/officeart/2005/8/layout/cycle6"/>
    <dgm:cxn modelId="{F474916D-37A8-4876-A0DD-690DF880B756}" type="presParOf" srcId="{B6F744F7-EDFE-4F97-A211-8D49CCC813C1}" destId="{D81290C6-AB71-4CAA-A454-20CDD6C463BA}" srcOrd="4" destOrd="0" presId="urn:microsoft.com/office/officeart/2005/8/layout/cycle6"/>
    <dgm:cxn modelId="{EAB4F1CA-524E-4635-9AC2-1F57BE434776}" type="presParOf" srcId="{B6F744F7-EDFE-4F97-A211-8D49CCC813C1}" destId="{377D1CD9-4ACA-4B87-99F0-E31261189F8C}" srcOrd="5" destOrd="0" presId="urn:microsoft.com/office/officeart/2005/8/layout/cycle6"/>
    <dgm:cxn modelId="{1B27A5A8-213A-4AB3-B95A-59C68E4A82C7}" type="presParOf" srcId="{B6F744F7-EDFE-4F97-A211-8D49CCC813C1}" destId="{342CB2CD-9DA5-4812-971E-6DC110A62E4B}" srcOrd="6" destOrd="0" presId="urn:microsoft.com/office/officeart/2005/8/layout/cycle6"/>
    <dgm:cxn modelId="{AB5BF236-2E7B-4F23-B8EF-23D5F8A56505}" type="presParOf" srcId="{B6F744F7-EDFE-4F97-A211-8D49CCC813C1}" destId="{71D40ABA-80BC-43A0-8AEB-EE43D830D39D}" srcOrd="7" destOrd="0" presId="urn:microsoft.com/office/officeart/2005/8/layout/cycle6"/>
    <dgm:cxn modelId="{9B3824D6-89E0-40A5-9D46-D9CF6FD90F60}" type="presParOf" srcId="{B6F744F7-EDFE-4F97-A211-8D49CCC813C1}" destId="{42E91100-B2BC-47E7-AEEF-30266245AF99}" srcOrd="8" destOrd="0" presId="urn:microsoft.com/office/officeart/2005/8/layout/cycle6"/>
    <dgm:cxn modelId="{1AF5D56C-5723-4D07-AF33-C594DB69A636}" type="presParOf" srcId="{B6F744F7-EDFE-4F97-A211-8D49CCC813C1}" destId="{4D93B297-F067-4DFB-8886-5BB63154BAAA}" srcOrd="9" destOrd="0" presId="urn:microsoft.com/office/officeart/2005/8/layout/cycle6"/>
    <dgm:cxn modelId="{B6654894-5AFC-428A-B035-158BB1D0FBD5}" type="presParOf" srcId="{B6F744F7-EDFE-4F97-A211-8D49CCC813C1}" destId="{FB8E2F8D-5864-41EC-A9D2-73E1C72FD34E}" srcOrd="10" destOrd="0" presId="urn:microsoft.com/office/officeart/2005/8/layout/cycle6"/>
    <dgm:cxn modelId="{B2916C23-4283-4718-A352-CE0129357FFC}" type="presParOf" srcId="{B6F744F7-EDFE-4F97-A211-8D49CCC813C1}" destId="{BC9A1CAA-2EED-4CC4-A258-C29BA0D35BF0}" srcOrd="11" destOrd="0" presId="urn:microsoft.com/office/officeart/2005/8/layout/cycle6"/>
    <dgm:cxn modelId="{B20F7288-3AF7-4CC2-912F-0626333FE7CC}" type="presParOf" srcId="{B6F744F7-EDFE-4F97-A211-8D49CCC813C1}" destId="{4AFBD6C9-87EB-4CAE-8D75-2E0A3AEA99D4}" srcOrd="12" destOrd="0" presId="urn:microsoft.com/office/officeart/2005/8/layout/cycle6"/>
    <dgm:cxn modelId="{BDED502E-E19D-4086-8BDD-D2FA583656B9}" type="presParOf" srcId="{B6F744F7-EDFE-4F97-A211-8D49CCC813C1}" destId="{018096A6-8543-45C8-97F0-1D0D46E679C4}" srcOrd="13" destOrd="0" presId="urn:microsoft.com/office/officeart/2005/8/layout/cycle6"/>
    <dgm:cxn modelId="{E5443A20-DA66-4DBD-9EFB-122640C88890}" type="presParOf" srcId="{B6F744F7-EDFE-4F97-A211-8D49CCC813C1}" destId="{B40B1C22-3D6F-41C3-97B9-5CB94B3C24CF}" srcOrd="14" destOrd="0" presId="urn:microsoft.com/office/officeart/2005/8/layout/cycle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D41A25-57D1-4A88-927B-4198F1279367}">
      <dsp:nvSpPr>
        <dsp:cNvPr id="0" name=""/>
        <dsp:cNvSpPr/>
      </dsp:nvSpPr>
      <dsp:spPr>
        <a:xfrm>
          <a:off x="3292377" y="2870"/>
          <a:ext cx="1653228" cy="1074598"/>
        </a:xfrm>
        <a:prstGeom prst="roundRect">
          <a:avLst/>
        </a:prstGeom>
        <a:solidFill>
          <a:schemeClr val="tx1">
            <a:lumMod val="75000"/>
            <a:lumOff val="2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Environment and Conservation Division</a:t>
          </a:r>
        </a:p>
      </dsp:txBody>
      <dsp:txXfrm>
        <a:off x="3344835" y="55328"/>
        <a:ext cx="1548312" cy="969682"/>
      </dsp:txXfrm>
    </dsp:sp>
    <dsp:sp modelId="{C54081E9-453A-492F-A68C-DF0F4C7485EB}">
      <dsp:nvSpPr>
        <dsp:cNvPr id="0" name=""/>
        <dsp:cNvSpPr/>
      </dsp:nvSpPr>
      <dsp:spPr>
        <a:xfrm>
          <a:off x="1969652" y="540169"/>
          <a:ext cx="4298679" cy="4298679"/>
        </a:xfrm>
        <a:custGeom>
          <a:avLst/>
          <a:gdLst/>
          <a:ahLst/>
          <a:cxnLst/>
          <a:rect l="0" t="0" r="0" b="0"/>
          <a:pathLst>
            <a:path>
              <a:moveTo>
                <a:pt x="2987340" y="170093"/>
              </a:moveTo>
              <a:arcTo wR="2149339" hR="2149339" stAng="17576851" swAng="1964192"/>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9D67A87-056D-4904-BE79-8DAD1969ED39}">
      <dsp:nvSpPr>
        <dsp:cNvPr id="0" name=""/>
        <dsp:cNvSpPr/>
      </dsp:nvSpPr>
      <dsp:spPr>
        <a:xfrm>
          <a:off x="5336521" y="1488027"/>
          <a:ext cx="1653228" cy="1074598"/>
        </a:xfrm>
        <a:prstGeom prst="roundRect">
          <a:avLst/>
        </a:prstGeom>
        <a:solidFill>
          <a:schemeClr val="tx1">
            <a:lumMod val="75000"/>
            <a:lumOff val="2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Other Relevant Stakeholders</a:t>
          </a:r>
        </a:p>
      </dsp:txBody>
      <dsp:txXfrm>
        <a:off x="5388979" y="1540485"/>
        <a:ext cx="1548312" cy="969682"/>
      </dsp:txXfrm>
    </dsp:sp>
    <dsp:sp modelId="{377D1CD9-4ACA-4B87-99F0-E31261189F8C}">
      <dsp:nvSpPr>
        <dsp:cNvPr id="0" name=""/>
        <dsp:cNvSpPr/>
      </dsp:nvSpPr>
      <dsp:spPr>
        <a:xfrm>
          <a:off x="1969652" y="540169"/>
          <a:ext cx="4298679" cy="4298679"/>
        </a:xfrm>
        <a:custGeom>
          <a:avLst/>
          <a:gdLst/>
          <a:ahLst/>
          <a:cxnLst/>
          <a:rect l="0" t="0" r="0" b="0"/>
          <a:pathLst>
            <a:path>
              <a:moveTo>
                <a:pt x="4295699" y="2036207"/>
              </a:moveTo>
              <a:arcTo wR="2149339" hR="2149339" stAng="21418968" swAng="2198343"/>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42CB2CD-9DA5-4812-971E-6DC110A62E4B}">
      <dsp:nvSpPr>
        <dsp:cNvPr id="0" name=""/>
        <dsp:cNvSpPr/>
      </dsp:nvSpPr>
      <dsp:spPr>
        <a:xfrm>
          <a:off x="4555727" y="3891062"/>
          <a:ext cx="1653228" cy="1074598"/>
        </a:xfrm>
        <a:prstGeom prst="roundRect">
          <a:avLst/>
        </a:prstGeom>
        <a:solidFill>
          <a:schemeClr val="tx1">
            <a:lumMod val="75000"/>
            <a:lumOff val="2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Environment Advisory Committee</a:t>
          </a:r>
        </a:p>
      </dsp:txBody>
      <dsp:txXfrm>
        <a:off x="4608185" y="3943520"/>
        <a:ext cx="1548312" cy="969682"/>
      </dsp:txXfrm>
    </dsp:sp>
    <dsp:sp modelId="{42E91100-B2BC-47E7-AEEF-30266245AF99}">
      <dsp:nvSpPr>
        <dsp:cNvPr id="0" name=""/>
        <dsp:cNvSpPr/>
      </dsp:nvSpPr>
      <dsp:spPr>
        <a:xfrm>
          <a:off x="1969652" y="540169"/>
          <a:ext cx="4298679" cy="4298679"/>
        </a:xfrm>
        <a:custGeom>
          <a:avLst/>
          <a:gdLst/>
          <a:ahLst/>
          <a:cxnLst/>
          <a:rect l="0" t="0" r="0" b="0"/>
          <a:pathLst>
            <a:path>
              <a:moveTo>
                <a:pt x="2577519" y="4255597"/>
              </a:moveTo>
              <a:arcTo wR="2149339" hR="2149339" stAng="4710538" swAng="1378924"/>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D93B297-F067-4DFB-8886-5BB63154BAAA}">
      <dsp:nvSpPr>
        <dsp:cNvPr id="0" name=""/>
        <dsp:cNvSpPr/>
      </dsp:nvSpPr>
      <dsp:spPr>
        <a:xfrm>
          <a:off x="2029027" y="3891062"/>
          <a:ext cx="1653228" cy="1074598"/>
        </a:xfrm>
        <a:prstGeom prst="roundRect">
          <a:avLst/>
        </a:prstGeom>
        <a:solidFill>
          <a:schemeClr val="tx1">
            <a:lumMod val="75000"/>
            <a:lumOff val="2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Other Govt Agencies </a:t>
          </a:r>
        </a:p>
      </dsp:txBody>
      <dsp:txXfrm>
        <a:off x="2081485" y="3943520"/>
        <a:ext cx="1548312" cy="969682"/>
      </dsp:txXfrm>
    </dsp:sp>
    <dsp:sp modelId="{BC9A1CAA-2EED-4CC4-A258-C29BA0D35BF0}">
      <dsp:nvSpPr>
        <dsp:cNvPr id="0" name=""/>
        <dsp:cNvSpPr/>
      </dsp:nvSpPr>
      <dsp:spPr>
        <a:xfrm>
          <a:off x="1819752" y="343317"/>
          <a:ext cx="4298679" cy="4298679"/>
        </a:xfrm>
        <a:custGeom>
          <a:avLst/>
          <a:gdLst/>
          <a:ahLst/>
          <a:cxnLst/>
          <a:rect l="0" t="0" r="0" b="0"/>
          <a:pathLst>
            <a:path>
              <a:moveTo>
                <a:pt x="508151" y="3537202"/>
              </a:moveTo>
              <a:arcTo wR="2149339" hR="2149339" stAng="8386837" swAng="2210150"/>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FBD6C9-87EB-4CAE-8D75-2E0A3AEA99D4}">
      <dsp:nvSpPr>
        <dsp:cNvPr id="0" name=""/>
        <dsp:cNvSpPr/>
      </dsp:nvSpPr>
      <dsp:spPr>
        <a:xfrm>
          <a:off x="1080123" y="1531090"/>
          <a:ext cx="1653228" cy="1074598"/>
        </a:xfrm>
        <a:prstGeom prst="roundRect">
          <a:avLst/>
        </a:prstGeom>
        <a:solidFill>
          <a:schemeClr val="tx1">
            <a:lumMod val="75000"/>
            <a:lumOff val="2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Developer</a:t>
          </a:r>
        </a:p>
      </dsp:txBody>
      <dsp:txXfrm>
        <a:off x="1132581" y="1583548"/>
        <a:ext cx="1548312" cy="969682"/>
      </dsp:txXfrm>
    </dsp:sp>
    <dsp:sp modelId="{B40B1C22-3D6F-41C3-97B9-5CB94B3C24CF}">
      <dsp:nvSpPr>
        <dsp:cNvPr id="0" name=""/>
        <dsp:cNvSpPr/>
      </dsp:nvSpPr>
      <dsp:spPr>
        <a:xfrm>
          <a:off x="1741760" y="620406"/>
          <a:ext cx="4298679" cy="4298679"/>
        </a:xfrm>
        <a:custGeom>
          <a:avLst/>
          <a:gdLst/>
          <a:ahLst/>
          <a:cxnLst/>
          <a:rect l="0" t="0" r="0" b="0"/>
          <a:pathLst>
            <a:path>
              <a:moveTo>
                <a:pt x="401044" y="899089"/>
              </a:moveTo>
              <a:arcTo wR="2149339" hR="2149339" stAng="12934172" swAng="2272624"/>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82A92-F2B7-4E11-A14E-3921CD4686F6}" type="datetimeFigureOut">
              <a:rPr lang="en-GB" smtClean="0"/>
              <a:pPr/>
              <a:t>06/08/2023</a:t>
            </a:fld>
            <a:endParaRPr lang="en-GB"/>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95BCE7-47B3-4664-8F98-9256452A30D0}" type="slidenum">
              <a:rPr lang="en-GB" smtClean="0"/>
              <a:pPr/>
              <a:t>‹#›</a:t>
            </a:fld>
            <a:endParaRPr lang="en-GB"/>
          </a:p>
        </p:txBody>
      </p:sp>
    </p:spTree>
    <p:extLst>
      <p:ext uri="{BB962C8B-B14F-4D97-AF65-F5344CB8AC3E}">
        <p14:creationId xmlns:p14="http://schemas.microsoft.com/office/powerpoint/2010/main" val="3741417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BFEE104-8FC8-4193-98DC-23200199C3BF}" type="datetimeFigureOut">
              <a:rPr lang="en-GB" smtClean="0"/>
              <a:pPr/>
              <a:t>06/08/2023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70E921-1871-4AED-8EE7-FB2FB0992F0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FEE104-8FC8-4193-98DC-23200199C3BF}" type="datetimeFigureOut">
              <a:rPr lang="en-GB" smtClean="0"/>
              <a:pPr/>
              <a:t>06/08/2023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70E921-1871-4AED-8EE7-FB2FB0992F0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FEE104-8FC8-4193-98DC-23200199C3BF}" type="datetimeFigureOut">
              <a:rPr lang="en-GB" smtClean="0"/>
              <a:pPr/>
              <a:t>06/08/2023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70E921-1871-4AED-8EE7-FB2FB0992F0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FEE104-8FC8-4193-98DC-23200199C3BF}" type="datetimeFigureOut">
              <a:rPr lang="en-GB" smtClean="0"/>
              <a:pPr/>
              <a:t>06/08/2023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70E921-1871-4AED-8EE7-FB2FB0992F0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FEE104-8FC8-4193-98DC-23200199C3BF}" type="datetimeFigureOut">
              <a:rPr lang="en-GB" smtClean="0"/>
              <a:pPr/>
              <a:t>06/08/2023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70E921-1871-4AED-8EE7-FB2FB0992F0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BFEE104-8FC8-4193-98DC-23200199C3BF}" type="datetimeFigureOut">
              <a:rPr lang="en-GB" smtClean="0"/>
              <a:pPr/>
              <a:t>06/08/2023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70E921-1871-4AED-8EE7-FB2FB0992F0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BFEE104-8FC8-4193-98DC-23200199C3BF}" type="datetimeFigureOut">
              <a:rPr lang="en-GB" smtClean="0"/>
              <a:pPr/>
              <a:t>06/08/2023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70E921-1871-4AED-8EE7-FB2FB0992F0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BFEE104-8FC8-4193-98DC-23200199C3BF}" type="datetimeFigureOut">
              <a:rPr lang="en-GB" smtClean="0"/>
              <a:pPr/>
              <a:t>06/08/2023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70E921-1871-4AED-8EE7-FB2FB0992F0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EE104-8FC8-4193-98DC-23200199C3BF}" type="datetimeFigureOut">
              <a:rPr lang="en-GB" smtClean="0"/>
              <a:pPr/>
              <a:t>06/08/2023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70E921-1871-4AED-8EE7-FB2FB0992F0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FEE104-8FC8-4193-98DC-23200199C3BF}" type="datetimeFigureOut">
              <a:rPr lang="en-GB" smtClean="0"/>
              <a:pPr/>
              <a:t>06/08/2023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70E921-1871-4AED-8EE7-FB2FB0992F0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FEE104-8FC8-4193-98DC-23200199C3BF}" type="datetimeFigureOut">
              <a:rPr lang="en-GB" smtClean="0"/>
              <a:pPr/>
              <a:t>06/08/2023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70E921-1871-4AED-8EE7-FB2FB0992F0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EE104-8FC8-4193-98DC-23200199C3BF}" type="datetimeFigureOut">
              <a:rPr lang="en-GB" smtClean="0"/>
              <a:pPr/>
              <a:t>06/08/2023</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70E921-1871-4AED-8EE7-FB2FB0992F0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solomonislands-data.sprep.org" TargetMode="External"/><Relationship Id="rId5" Type="http://schemas.openxmlformats.org/officeDocument/2006/relationships/hyperlink" Target="http://www.mecdm.gov.sb" TargetMode="External"/><Relationship Id="rId4" Type="http://schemas.openxmlformats.org/officeDocument/2006/relationships/hyperlink" Target="mailto:Environment-Helpdesk@mecm.gov.sb"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I Logo 2.png"/>
          <p:cNvPicPr>
            <a:picLocks noChangeAspect="1"/>
          </p:cNvPicPr>
          <p:nvPr/>
        </p:nvPicPr>
        <p:blipFill>
          <a:blip r:embed="rId2"/>
          <a:stretch>
            <a:fillRect/>
          </a:stretch>
        </p:blipFill>
        <p:spPr>
          <a:xfrm>
            <a:off x="776536" y="3036709"/>
            <a:ext cx="8835275" cy="1152128"/>
          </a:xfrm>
          <a:prstGeom prst="rect">
            <a:avLst/>
          </a:prstGeom>
        </p:spPr>
      </p:pic>
      <p:pic>
        <p:nvPicPr>
          <p:cNvPr id="4" name="Picture 3" descr="Untitled.png"/>
          <p:cNvPicPr>
            <a:picLocks noChangeAspect="1"/>
          </p:cNvPicPr>
          <p:nvPr/>
        </p:nvPicPr>
        <p:blipFill>
          <a:blip r:embed="rId3"/>
          <a:stretch>
            <a:fillRect/>
          </a:stretch>
        </p:blipFill>
        <p:spPr>
          <a:xfrm>
            <a:off x="488504" y="604235"/>
            <a:ext cx="1588577" cy="1905000"/>
          </a:xfrm>
          <a:prstGeom prst="rect">
            <a:avLst/>
          </a:prstGeom>
        </p:spPr>
      </p:pic>
      <p:sp>
        <p:nvSpPr>
          <p:cNvPr id="7" name="TextBox 6"/>
          <p:cNvSpPr txBox="1"/>
          <p:nvPr/>
        </p:nvSpPr>
        <p:spPr>
          <a:xfrm>
            <a:off x="2077081" y="4412064"/>
            <a:ext cx="7296985" cy="1446550"/>
          </a:xfrm>
          <a:prstGeom prst="rect">
            <a:avLst/>
          </a:prstGeom>
          <a:noFill/>
        </p:spPr>
        <p:txBody>
          <a:bodyPr wrap="square" rtlCol="0">
            <a:spAutoFit/>
          </a:bodyPr>
          <a:lstStyle/>
          <a:p>
            <a:pPr algn="just"/>
            <a:r>
              <a:rPr lang="en-US" sz="1400" dirty="0">
                <a:solidFill>
                  <a:schemeClr val="accent5"/>
                </a:solidFill>
                <a:latin typeface="+mj-lt"/>
                <a:cs typeface="Montserrat Light"/>
              </a:rPr>
              <a:t>Environment and Conservation Division</a:t>
            </a:r>
          </a:p>
          <a:p>
            <a:pPr algn="just"/>
            <a:r>
              <a:rPr lang="en-US" sz="1400" dirty="0">
                <a:solidFill>
                  <a:schemeClr val="accent5"/>
                </a:solidFill>
                <a:latin typeface="+mj-lt"/>
                <a:cs typeface="Montserrat Light"/>
              </a:rPr>
              <a:t>Ministry of Environment, Climate Change, Disaster Management and Meteorology</a:t>
            </a:r>
          </a:p>
          <a:p>
            <a:pPr algn="just"/>
            <a:r>
              <a:rPr lang="en-US" sz="1400" dirty="0">
                <a:solidFill>
                  <a:schemeClr val="accent5"/>
                </a:solidFill>
                <a:latin typeface="+mj-lt"/>
                <a:cs typeface="Montserrat Light"/>
              </a:rPr>
              <a:t>Phone: +677 26036, Fax: (677) 28054</a:t>
            </a:r>
          </a:p>
          <a:p>
            <a:pPr algn="just"/>
            <a:r>
              <a:rPr lang="en-US" sz="1400" dirty="0">
                <a:solidFill>
                  <a:schemeClr val="accent5"/>
                </a:solidFill>
                <a:latin typeface="+mj-lt"/>
                <a:cs typeface="Montserrat Light"/>
              </a:rPr>
              <a:t>Email: </a:t>
            </a:r>
            <a:r>
              <a:rPr lang="en-US" sz="1400" dirty="0">
                <a:solidFill>
                  <a:schemeClr val="accent5"/>
                </a:solidFill>
                <a:latin typeface="+mj-lt"/>
                <a:cs typeface="Montserrat Light"/>
                <a:hlinkClick r:id="rId4"/>
              </a:rPr>
              <a:t>Environment-Helpdesk@mecm.gov.sb</a:t>
            </a:r>
            <a:r>
              <a:rPr lang="en-US" sz="1400" dirty="0">
                <a:solidFill>
                  <a:schemeClr val="accent5"/>
                </a:solidFill>
                <a:latin typeface="+mj-lt"/>
                <a:cs typeface="Montserrat Light"/>
              </a:rPr>
              <a:t> </a:t>
            </a:r>
          </a:p>
          <a:p>
            <a:pPr algn="just"/>
            <a:r>
              <a:rPr lang="en-US" sz="1400" dirty="0">
                <a:solidFill>
                  <a:schemeClr val="accent5"/>
                </a:solidFill>
                <a:latin typeface="+mj-lt"/>
                <a:cs typeface="Montserrat Light"/>
              </a:rPr>
              <a:t>Website: </a:t>
            </a:r>
            <a:r>
              <a:rPr lang="en-US" sz="1400" dirty="0">
                <a:solidFill>
                  <a:schemeClr val="accent5"/>
                </a:solidFill>
                <a:latin typeface="+mj-lt"/>
                <a:cs typeface="Montserrat Light"/>
                <a:hlinkClick r:id="rId5"/>
              </a:rPr>
              <a:t>www.mecdm.gov.sb</a:t>
            </a:r>
            <a:r>
              <a:rPr lang="en-US" sz="1400" dirty="0">
                <a:solidFill>
                  <a:schemeClr val="accent5"/>
                </a:solidFill>
                <a:latin typeface="+mj-lt"/>
                <a:cs typeface="Montserrat Light"/>
              </a:rPr>
              <a:t> or </a:t>
            </a:r>
            <a:r>
              <a:rPr lang="en-US" sz="1400" dirty="0">
                <a:solidFill>
                  <a:schemeClr val="accent5"/>
                </a:solidFill>
                <a:latin typeface="+mj-lt"/>
                <a:cs typeface="Montserrat Light"/>
                <a:hlinkClick r:id="rId6"/>
              </a:rPr>
              <a:t>https://solomonislands-data.sprep.org</a:t>
            </a:r>
            <a:r>
              <a:rPr lang="en-US" sz="1400" dirty="0">
                <a:solidFill>
                  <a:schemeClr val="accent5"/>
                </a:solidFill>
                <a:latin typeface="+mj-lt"/>
                <a:cs typeface="Montserrat Light"/>
              </a:rPr>
              <a:t> </a:t>
            </a:r>
          </a:p>
          <a:p>
            <a:pPr algn="just"/>
            <a:endParaRPr lang="en-US" dirty="0">
              <a:solidFill>
                <a:schemeClr val="accent5"/>
              </a:solidFill>
              <a:latin typeface="Oswald Regular"/>
              <a:cs typeface="Oswald Regular"/>
            </a:endParaRPr>
          </a:p>
        </p:txBody>
      </p:sp>
      <p:sp>
        <p:nvSpPr>
          <p:cNvPr id="5" name="タイトル 1"/>
          <p:cNvSpPr>
            <a:spLocks noGrp="1"/>
          </p:cNvSpPr>
          <p:nvPr>
            <p:ph type="ctrTitle"/>
          </p:nvPr>
        </p:nvSpPr>
        <p:spPr>
          <a:xfrm>
            <a:off x="652261" y="358944"/>
            <a:ext cx="9144000" cy="3214072"/>
          </a:xfrm>
        </p:spPr>
        <p:txBody>
          <a:bodyPr>
            <a:normAutofit/>
          </a:bodyPr>
          <a:lstStyle/>
          <a:p>
            <a:r>
              <a:rPr lang="en-US" altLang="en-US" sz="2200" b="1" u="sng" dirty="0">
                <a:solidFill>
                  <a:prstClr val="black"/>
                </a:solidFill>
                <a:latin typeface="Arial" panose="020B0604020202020204" pitchFamily="34" charset="0"/>
                <a:cs typeface="Arial" panose="020B0604020202020204" pitchFamily="34" charset="0"/>
              </a:rPr>
              <a:t>EIA SKILLS SERIES WORKSHOP</a:t>
            </a:r>
            <a:br>
              <a:rPr lang="en-US" altLang="en-US" sz="3200" dirty="0">
                <a:latin typeface="Arial" panose="020B0604020202020204" pitchFamily="34" charset="0"/>
                <a:cs typeface="Arial" panose="020B0604020202020204" pitchFamily="34" charset="0"/>
              </a:rPr>
            </a:br>
            <a:r>
              <a:rPr lang="en-US" altLang="en-US" sz="2000" b="1" dirty="0">
                <a:latin typeface="Arial" panose="020B0604020202020204" pitchFamily="34" charset="0"/>
                <a:cs typeface="Arial" panose="020B0604020202020204" pitchFamily="34" charset="0"/>
              </a:rPr>
              <a:t>29</a:t>
            </a:r>
            <a:r>
              <a:rPr lang="en-US" altLang="en-US" sz="2000" b="1" baseline="30000" dirty="0">
                <a:latin typeface="Arial" panose="020B0604020202020204" pitchFamily="34" charset="0"/>
                <a:cs typeface="Arial" panose="020B0604020202020204" pitchFamily="34" charset="0"/>
              </a:rPr>
              <a:t>th</a:t>
            </a:r>
            <a:r>
              <a:rPr lang="en-US" altLang="en-US" sz="2000" b="1" dirty="0">
                <a:latin typeface="Arial" panose="020B0604020202020204" pitchFamily="34" charset="0"/>
                <a:cs typeface="Arial" panose="020B0604020202020204" pitchFamily="34" charset="0"/>
              </a:rPr>
              <a:t> June 2023</a:t>
            </a:r>
            <a:br>
              <a:rPr lang="en-US" altLang="en-US" sz="2000" b="1" dirty="0">
                <a:latin typeface="Arial" panose="020B0604020202020204" pitchFamily="34" charset="0"/>
                <a:cs typeface="Arial" panose="020B0604020202020204" pitchFamily="34" charset="0"/>
              </a:rPr>
            </a:br>
            <a:r>
              <a:rPr lang="en-US" altLang="en-US" sz="2000" b="1" dirty="0">
                <a:latin typeface="Arial" panose="020B0604020202020204" pitchFamily="34" charset="0"/>
                <a:cs typeface="Arial" panose="020B0604020202020204" pitchFamily="34" charset="0"/>
              </a:rPr>
              <a:t>Heritage Park Hotel </a:t>
            </a:r>
            <a:br>
              <a:rPr lang="en-US" altLang="en-US" sz="2000" b="1" dirty="0">
                <a:latin typeface="Arial" panose="020B0604020202020204" pitchFamily="34" charset="0"/>
                <a:cs typeface="Arial" panose="020B0604020202020204" pitchFamily="34" charset="0"/>
              </a:rPr>
            </a:br>
            <a:r>
              <a:rPr lang="en-US" altLang="en-US" sz="2000" b="1" dirty="0">
                <a:latin typeface="Arial" panose="020B0604020202020204" pitchFamily="34" charset="0"/>
                <a:cs typeface="Arial" panose="020B0604020202020204" pitchFamily="34" charset="0"/>
              </a:rPr>
              <a:t>Honiara</a:t>
            </a:r>
            <a:br>
              <a:rPr lang="en-US" altLang="en-US" sz="2000" b="1" dirty="0">
                <a:latin typeface="Arial" panose="020B0604020202020204" pitchFamily="34" charset="0"/>
                <a:cs typeface="Arial" panose="020B0604020202020204" pitchFamily="34" charset="0"/>
              </a:rPr>
            </a:br>
            <a:br>
              <a:rPr lang="en-US" altLang="en-US" sz="2000" b="1" dirty="0">
                <a:latin typeface="Arial" panose="020B0604020202020204" pitchFamily="34" charset="0"/>
                <a:cs typeface="Arial" panose="020B0604020202020204" pitchFamily="34" charset="0"/>
              </a:rPr>
            </a:br>
            <a:endParaRPr lang="en-US" altLang="en-US" sz="2000" b="1"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IG 10.jpg"/>
          <p:cNvPicPr>
            <a:picLocks noChangeAspect="1"/>
          </p:cNvPicPr>
          <p:nvPr/>
        </p:nvPicPr>
        <p:blipFill>
          <a:blip r:embed="rId2" cstate="print"/>
          <a:stretch>
            <a:fillRect/>
          </a:stretch>
        </p:blipFill>
        <p:spPr>
          <a:xfrm>
            <a:off x="-40004" y="0"/>
            <a:ext cx="9946004" cy="6885696"/>
          </a:xfrm>
          <a:prstGeom prst="rect">
            <a:avLst/>
          </a:prstGeom>
        </p:spPr>
      </p:pic>
      <p:sp>
        <p:nvSpPr>
          <p:cNvPr id="7" name="Content Placeholder 2"/>
          <p:cNvSpPr>
            <a:spLocks noGrp="1"/>
          </p:cNvSpPr>
          <p:nvPr>
            <p:ph idx="1"/>
          </p:nvPr>
        </p:nvSpPr>
        <p:spPr>
          <a:xfrm>
            <a:off x="495300" y="1600201"/>
            <a:ext cx="8915400" cy="3628999"/>
          </a:xfrm>
        </p:spPr>
        <p:txBody>
          <a:bodyPr>
            <a:noAutofit/>
          </a:bodyPr>
          <a:lstStyle/>
          <a:p>
            <a:pPr marL="0" indent="0">
              <a:lnSpc>
                <a:spcPts val="3400"/>
              </a:lnSpc>
              <a:buNone/>
            </a:pPr>
            <a:endParaRPr lang="en-GB" sz="1400" dirty="0">
              <a:solidFill>
                <a:schemeClr val="accent1">
                  <a:lumMod val="75000"/>
                </a:schemeClr>
              </a:solidFill>
            </a:endParaRPr>
          </a:p>
          <a:p>
            <a:pPr marL="0" indent="0">
              <a:lnSpc>
                <a:spcPts val="3400"/>
              </a:lnSpc>
              <a:buNone/>
            </a:pPr>
            <a:endParaRPr lang="en-GB" sz="2400" dirty="0">
              <a:solidFill>
                <a:schemeClr val="accent1">
                  <a:lumMod val="75000"/>
                </a:schemeClr>
              </a:solidFill>
            </a:endParaRPr>
          </a:p>
        </p:txBody>
      </p:sp>
      <p:sp>
        <p:nvSpPr>
          <p:cNvPr id="6" name="Title 1"/>
          <p:cNvSpPr>
            <a:spLocks noGrp="1"/>
          </p:cNvSpPr>
          <p:nvPr>
            <p:ph type="title"/>
          </p:nvPr>
        </p:nvSpPr>
        <p:spPr>
          <a:xfrm>
            <a:off x="228600" y="152400"/>
            <a:ext cx="8229600" cy="576263"/>
          </a:xfrm>
        </p:spPr>
        <p:txBody>
          <a:bodyPr>
            <a:normAutofit fontScale="90000"/>
          </a:bodyPr>
          <a:lstStyle/>
          <a:p>
            <a:pPr eaLnBrk="1" hangingPunct="1"/>
            <a:r>
              <a:rPr lang="en-US" altLang="en-US" b="1" dirty="0"/>
              <a:t>Key Players</a:t>
            </a:r>
          </a:p>
        </p:txBody>
      </p:sp>
      <p:graphicFrame>
        <p:nvGraphicFramePr>
          <p:cNvPr id="8" name="Content Placeholder 4"/>
          <p:cNvGraphicFramePr>
            <a:graphicFrameLocks/>
          </p:cNvGraphicFramePr>
          <p:nvPr>
            <p:extLst>
              <p:ext uri="{D42A27DB-BD31-4B8C-83A1-F6EECF244321}">
                <p14:modId xmlns:p14="http://schemas.microsoft.com/office/powerpoint/2010/main" val="2780371331"/>
              </p:ext>
            </p:extLst>
          </p:nvPr>
        </p:nvGraphicFramePr>
        <p:xfrm>
          <a:off x="704528" y="922794"/>
          <a:ext cx="8237984" cy="50401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Oval 8"/>
          <p:cNvSpPr/>
          <p:nvPr/>
        </p:nvSpPr>
        <p:spPr>
          <a:xfrm>
            <a:off x="3872880" y="3048000"/>
            <a:ext cx="1879600" cy="914400"/>
          </a:xfrm>
          <a:prstGeom prst="ellipse">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chemeClr val="bg1"/>
                </a:solidFill>
              </a:rPr>
              <a:t>Public</a:t>
            </a:r>
            <a:r>
              <a:rPr lang="en-US" sz="2400" b="1" dirty="0"/>
              <a:t> </a:t>
            </a:r>
          </a:p>
        </p:txBody>
      </p:sp>
    </p:spTree>
    <p:extLst>
      <p:ext uri="{BB962C8B-B14F-4D97-AF65-F5344CB8AC3E}">
        <p14:creationId xmlns:p14="http://schemas.microsoft.com/office/powerpoint/2010/main" val="2151319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IG 10.jpg"/>
          <p:cNvPicPr>
            <a:picLocks noChangeAspect="1"/>
          </p:cNvPicPr>
          <p:nvPr/>
        </p:nvPicPr>
        <p:blipFill>
          <a:blip r:embed="rId2" cstate="print"/>
          <a:stretch>
            <a:fillRect/>
          </a:stretch>
        </p:blipFill>
        <p:spPr>
          <a:xfrm>
            <a:off x="-40004" y="0"/>
            <a:ext cx="9946004" cy="6885696"/>
          </a:xfrm>
          <a:prstGeom prst="rect">
            <a:avLst/>
          </a:prstGeom>
        </p:spPr>
      </p:pic>
      <p:sp>
        <p:nvSpPr>
          <p:cNvPr id="2" name="Title 1"/>
          <p:cNvSpPr>
            <a:spLocks noGrp="1"/>
          </p:cNvSpPr>
          <p:nvPr>
            <p:ph type="title"/>
          </p:nvPr>
        </p:nvSpPr>
        <p:spPr>
          <a:xfrm>
            <a:off x="495300" y="274638"/>
            <a:ext cx="9210228" cy="1143000"/>
          </a:xfrm>
        </p:spPr>
        <p:txBody>
          <a:bodyPr>
            <a:normAutofit fontScale="90000"/>
          </a:bodyPr>
          <a:lstStyle/>
          <a:p>
            <a:br>
              <a:rPr lang="en-AU" dirty="0">
                <a:latin typeface="+mn-lt"/>
              </a:rPr>
            </a:br>
            <a:endParaRPr lang="en-US" dirty="0">
              <a:latin typeface="+mn-lt"/>
            </a:endParaRPr>
          </a:p>
        </p:txBody>
      </p:sp>
      <p:sp>
        <p:nvSpPr>
          <p:cNvPr id="8" name="Content Placeholder 2"/>
          <p:cNvSpPr>
            <a:spLocks noGrp="1"/>
          </p:cNvSpPr>
          <p:nvPr>
            <p:ph idx="1"/>
          </p:nvPr>
        </p:nvSpPr>
        <p:spPr>
          <a:xfrm>
            <a:off x="543908" y="1179866"/>
            <a:ext cx="9089612" cy="4525963"/>
          </a:xfrm>
        </p:spPr>
        <p:txBody>
          <a:bodyPr>
            <a:noAutofit/>
          </a:bodyPr>
          <a:lstStyle/>
          <a:p>
            <a:pPr marL="0" indent="0">
              <a:lnSpc>
                <a:spcPts val="3400"/>
              </a:lnSpc>
              <a:buNone/>
            </a:pPr>
            <a:endParaRPr lang="en-GB" sz="1400" dirty="0">
              <a:solidFill>
                <a:schemeClr val="accent1">
                  <a:lumMod val="75000"/>
                </a:schemeClr>
              </a:solidFill>
            </a:endParaRPr>
          </a:p>
          <a:p>
            <a:pPr marL="0" indent="0">
              <a:lnSpc>
                <a:spcPts val="3400"/>
              </a:lnSpc>
              <a:buNone/>
            </a:pPr>
            <a:endParaRPr lang="en-GB" sz="2400" dirty="0">
              <a:solidFill>
                <a:schemeClr val="accent1">
                  <a:lumMod val="75000"/>
                </a:schemeClr>
              </a:solidFill>
            </a:endParaRPr>
          </a:p>
        </p:txBody>
      </p:sp>
      <p:sp>
        <p:nvSpPr>
          <p:cNvPr id="7" name="Title 1"/>
          <p:cNvSpPr txBox="1">
            <a:spLocks/>
          </p:cNvSpPr>
          <p:nvPr/>
        </p:nvSpPr>
        <p:spPr>
          <a:xfrm>
            <a:off x="457200" y="188640"/>
            <a:ext cx="8229600" cy="7429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PRESCRIBED DEVELOPMENTS</a:t>
            </a:r>
          </a:p>
        </p:txBody>
      </p:sp>
      <p:sp>
        <p:nvSpPr>
          <p:cNvPr id="9" name="Content Placeholder 2"/>
          <p:cNvSpPr txBox="1">
            <a:spLocks/>
          </p:cNvSpPr>
          <p:nvPr/>
        </p:nvSpPr>
        <p:spPr>
          <a:xfrm>
            <a:off x="256728" y="931590"/>
            <a:ext cx="4239072" cy="539301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sz="5500" dirty="0">
                <a:cs typeface="Arial" pitchFamily="34" charset="0"/>
              </a:rPr>
              <a:t>1.FOOD INDUSTRIES including </a:t>
            </a:r>
          </a:p>
          <a:p>
            <a:pPr marL="914400" indent="-914400">
              <a:buAutoNum type="alphaLcParenBoth"/>
              <a:defRPr/>
            </a:pPr>
            <a:r>
              <a:rPr lang="en-US" sz="5500" dirty="0">
                <a:cs typeface="Arial" pitchFamily="34" charset="0"/>
              </a:rPr>
              <a:t>Fruit processing , bottling and canning</a:t>
            </a:r>
          </a:p>
          <a:p>
            <a:pPr marL="914400" indent="-914400">
              <a:buAutoNum type="alphaLcParenBoth"/>
              <a:defRPr/>
            </a:pPr>
            <a:r>
              <a:rPr lang="en-US" sz="5500" dirty="0">
                <a:cs typeface="Arial" pitchFamily="34" charset="0"/>
              </a:rPr>
              <a:t>Brewing, malting and distillery works</a:t>
            </a:r>
          </a:p>
          <a:p>
            <a:pPr marL="914400" indent="-914400">
              <a:buAutoNum type="alphaLcParenBoth"/>
              <a:defRPr/>
            </a:pPr>
            <a:r>
              <a:rPr lang="en-US" sz="5500" dirty="0">
                <a:cs typeface="Arial" pitchFamily="34" charset="0"/>
              </a:rPr>
              <a:t>Abattoirs</a:t>
            </a:r>
          </a:p>
          <a:p>
            <a:pPr marL="914400" indent="-914400">
              <a:buAutoNum type="alphaLcParenBoth"/>
              <a:defRPr/>
            </a:pPr>
            <a:r>
              <a:rPr lang="en-US" sz="5500" dirty="0">
                <a:cs typeface="Arial" pitchFamily="34" charset="0"/>
              </a:rPr>
              <a:t>Other food processing requiring packaging </a:t>
            </a:r>
          </a:p>
          <a:p>
            <a:pPr marL="0" indent="0">
              <a:buNone/>
              <a:defRPr/>
            </a:pPr>
            <a:r>
              <a:rPr lang="en-US" sz="5500" dirty="0">
                <a:cs typeface="Arial" pitchFamily="34" charset="0"/>
              </a:rPr>
              <a:t>2. IRON AND STEEL INDUSTRIES</a:t>
            </a:r>
          </a:p>
          <a:p>
            <a:pPr marL="0" indent="0">
              <a:buNone/>
              <a:defRPr/>
            </a:pPr>
            <a:r>
              <a:rPr lang="en-US" sz="5500" dirty="0">
                <a:cs typeface="Arial" pitchFamily="34" charset="0"/>
              </a:rPr>
              <a:t>3. NON-METALLIC INDUSTRIES including </a:t>
            </a:r>
          </a:p>
          <a:p>
            <a:pPr marL="914400" indent="-914400">
              <a:buAutoNum type="alphaLcParenBoth"/>
              <a:defRPr/>
            </a:pPr>
            <a:r>
              <a:rPr lang="en-US" sz="5500" dirty="0">
                <a:cs typeface="Arial" pitchFamily="34" charset="0"/>
              </a:rPr>
              <a:t>Lime production </a:t>
            </a:r>
          </a:p>
          <a:p>
            <a:pPr marL="914400" indent="-914400">
              <a:buAutoNum type="alphaLcParenBoth"/>
              <a:defRPr/>
            </a:pPr>
            <a:r>
              <a:rPr lang="en-US" sz="5500" dirty="0">
                <a:cs typeface="Arial" pitchFamily="34" charset="0"/>
              </a:rPr>
              <a:t>Brick and tile manufacture</a:t>
            </a:r>
          </a:p>
          <a:p>
            <a:pPr marL="914400" indent="-914400">
              <a:buAutoNum type="alphaLcParenBoth"/>
              <a:defRPr/>
            </a:pPr>
            <a:r>
              <a:rPr lang="en-US" sz="5500" dirty="0">
                <a:cs typeface="Arial" pitchFamily="34" charset="0"/>
              </a:rPr>
              <a:t>Extraction of minerals and mining </a:t>
            </a:r>
          </a:p>
          <a:p>
            <a:pPr marL="914400" indent="-914400">
              <a:buAutoNum type="alphaLcParenBoth"/>
              <a:defRPr/>
            </a:pPr>
            <a:r>
              <a:rPr lang="en-US" sz="5500" dirty="0">
                <a:cs typeface="Arial" pitchFamily="34" charset="0"/>
              </a:rPr>
              <a:t>Extraction of aggregates stones or shingles </a:t>
            </a:r>
          </a:p>
          <a:p>
            <a:pPr marL="914400" indent="-914400">
              <a:buAutoNum type="alphaLcParenBoth"/>
              <a:defRPr/>
            </a:pPr>
            <a:r>
              <a:rPr lang="en-US" sz="5500" dirty="0">
                <a:cs typeface="Arial" pitchFamily="34" charset="0"/>
              </a:rPr>
              <a:t>Radio-active related industries</a:t>
            </a:r>
          </a:p>
          <a:p>
            <a:pPr marL="914400" indent="-914400">
              <a:buAutoNum type="alphaLcParenBoth"/>
              <a:defRPr/>
            </a:pPr>
            <a:r>
              <a:rPr lang="en-US" sz="5500" dirty="0">
                <a:cs typeface="Arial" pitchFamily="34" charset="0"/>
              </a:rPr>
              <a:t>Manufacture of cement</a:t>
            </a:r>
          </a:p>
          <a:p>
            <a:pPr marL="0" indent="0">
              <a:buNone/>
              <a:defRPr/>
            </a:pPr>
            <a:endParaRPr lang="en-US" sz="5500" dirty="0">
              <a:cs typeface="Arial" pitchFamily="34" charset="0"/>
            </a:endParaRPr>
          </a:p>
          <a:p>
            <a:pPr marL="0" indent="0">
              <a:buNone/>
              <a:defRPr/>
            </a:pPr>
            <a:r>
              <a:rPr lang="en-US" sz="5500" dirty="0">
                <a:cs typeface="Arial" pitchFamily="34" charset="0"/>
              </a:rPr>
              <a:t>4. LEATHER, PAPER, TEXTILE AND WOOD INDUSTRIES including</a:t>
            </a:r>
          </a:p>
          <a:p>
            <a:pPr marL="914400" indent="-914400">
              <a:buAutoNum type="alphaLcParenBoth"/>
              <a:defRPr/>
            </a:pPr>
            <a:r>
              <a:rPr lang="en-US" sz="5500" dirty="0">
                <a:cs typeface="Arial" pitchFamily="34" charset="0"/>
              </a:rPr>
              <a:t>Leather tanning and processing </a:t>
            </a:r>
          </a:p>
          <a:p>
            <a:pPr marL="914400" indent="-914400">
              <a:buAutoNum type="alphaLcParenBoth"/>
              <a:defRPr/>
            </a:pPr>
            <a:r>
              <a:rPr lang="en-US" sz="5500" dirty="0">
                <a:cs typeface="Arial" pitchFamily="34" charset="0"/>
              </a:rPr>
              <a:t>Textile industry with dying facilities </a:t>
            </a:r>
          </a:p>
          <a:p>
            <a:pPr marL="914400" indent="-914400">
              <a:buAutoNum type="alphaLcParenBoth"/>
              <a:defRPr/>
            </a:pPr>
            <a:r>
              <a:rPr lang="en-US" sz="5500" dirty="0">
                <a:cs typeface="Arial" pitchFamily="34" charset="0"/>
              </a:rPr>
              <a:t>Carpet industry with chemical dying </a:t>
            </a:r>
          </a:p>
          <a:p>
            <a:pPr marL="914400" indent="-914400">
              <a:buAutoNum type="alphaLcParenBoth"/>
              <a:defRPr/>
            </a:pPr>
            <a:r>
              <a:rPr lang="en-US" sz="5500" dirty="0">
                <a:cs typeface="Arial" pitchFamily="34" charset="0"/>
              </a:rPr>
              <a:t>Manufacturing of paper , pulp and other wood products</a:t>
            </a:r>
          </a:p>
          <a:p>
            <a:pPr marL="0" indent="0">
              <a:buNone/>
              <a:defRPr/>
            </a:pPr>
            <a:r>
              <a:rPr lang="en-US" sz="5500" dirty="0">
                <a:cs typeface="Arial" pitchFamily="34" charset="0"/>
              </a:rPr>
              <a:t>5. FISHING AND MARINE PRODUCT INDUSTRY</a:t>
            </a:r>
          </a:p>
          <a:p>
            <a:pPr marL="0" indent="0">
              <a:buNone/>
              <a:defRPr/>
            </a:pPr>
            <a:endParaRPr lang="en-US" sz="5500" dirty="0">
              <a:cs typeface="Arial" pitchFamily="34" charset="0"/>
            </a:endParaRPr>
          </a:p>
          <a:p>
            <a:pPr marL="0" indent="0">
              <a:buNone/>
              <a:defRPr/>
            </a:pPr>
            <a:r>
              <a:rPr lang="en-US" sz="5500" dirty="0">
                <a:cs typeface="Arial" pitchFamily="34" charset="0"/>
              </a:rPr>
              <a:t>6. FOREST INDUSTRY including </a:t>
            </a:r>
          </a:p>
          <a:p>
            <a:pPr marL="914400" indent="-914400">
              <a:buAutoNum type="alphaLcParenBoth"/>
              <a:defRPr/>
            </a:pPr>
            <a:r>
              <a:rPr lang="en-US" sz="5500" dirty="0">
                <a:cs typeface="Arial" pitchFamily="34" charset="0"/>
              </a:rPr>
              <a:t>Logging operation</a:t>
            </a:r>
          </a:p>
          <a:p>
            <a:pPr marL="914400" indent="-914400">
              <a:buAutoNum type="alphaLcParenBoth"/>
              <a:defRPr/>
            </a:pPr>
            <a:r>
              <a:rPr lang="en-US" sz="5500" dirty="0">
                <a:cs typeface="Arial" pitchFamily="34" charset="0"/>
              </a:rPr>
              <a:t>Saw milling </a:t>
            </a:r>
          </a:p>
          <a:p>
            <a:pPr marL="914400" indent="-914400">
              <a:buAutoNum type="alphaLcParenBoth"/>
              <a:defRPr/>
            </a:pPr>
            <a:r>
              <a:rPr lang="en-US" sz="5500" dirty="0">
                <a:cs typeface="Arial" pitchFamily="34" charset="0"/>
              </a:rPr>
              <a:t>All forms of timber processing and treatment </a:t>
            </a:r>
          </a:p>
          <a:p>
            <a:pPr marL="0" indent="0">
              <a:buNone/>
              <a:defRPr/>
            </a:pPr>
            <a:endParaRPr lang="en-US" sz="5500" dirty="0">
              <a:cs typeface="Arial" pitchFamily="34" charset="0"/>
            </a:endParaRPr>
          </a:p>
          <a:p>
            <a:pPr marL="0" indent="0">
              <a:buNone/>
              <a:defRPr/>
            </a:pPr>
            <a:endParaRPr lang="en-US" sz="5500" dirty="0">
              <a:cs typeface="Arial" pitchFamily="34" charset="0"/>
            </a:endParaRPr>
          </a:p>
        </p:txBody>
      </p:sp>
      <p:sp>
        <p:nvSpPr>
          <p:cNvPr id="10" name="Content Placeholder 3"/>
          <p:cNvSpPr txBox="1">
            <a:spLocks/>
          </p:cNvSpPr>
          <p:nvPr/>
        </p:nvSpPr>
        <p:spPr>
          <a:xfrm>
            <a:off x="4376936" y="1017588"/>
            <a:ext cx="5112568" cy="5147716"/>
          </a:xfrm>
          <a:prstGeom prst="rect">
            <a:avLst/>
          </a:prstGeom>
        </p:spPr>
        <p:txBody>
          <a:bodyPr>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dirty="0"/>
              <a:t>7. TOURISM INDUSTRY including </a:t>
            </a:r>
          </a:p>
          <a:p>
            <a:pPr marL="514350" indent="-514350">
              <a:buAutoNum type="alphaLcParenBoth"/>
              <a:defRPr/>
            </a:pPr>
            <a:r>
              <a:rPr lang="en-US" dirty="0"/>
              <a:t>Hotels	(c) Recreational Parks</a:t>
            </a:r>
          </a:p>
          <a:p>
            <a:pPr marL="514350" indent="-514350">
              <a:buAutoNum type="alphaLcParenBoth"/>
              <a:defRPr/>
            </a:pPr>
            <a:r>
              <a:rPr lang="en-US" dirty="0"/>
              <a:t>Golf Clubs	(d) Tourism resorts or estates</a:t>
            </a:r>
          </a:p>
          <a:p>
            <a:pPr marL="0" indent="0">
              <a:buNone/>
              <a:defRPr/>
            </a:pPr>
            <a:endParaRPr lang="en-US" dirty="0"/>
          </a:p>
          <a:p>
            <a:pPr marL="0" indent="0">
              <a:buNone/>
              <a:defRPr/>
            </a:pPr>
            <a:r>
              <a:rPr lang="en-US" dirty="0"/>
              <a:t>8. AGRICULTURE INDUSTRY including </a:t>
            </a:r>
          </a:p>
          <a:p>
            <a:pPr marL="514350" indent="-514350">
              <a:buAutoNum type="alphaLcParenBoth"/>
              <a:defRPr/>
            </a:pPr>
            <a:r>
              <a:rPr lang="en-US" dirty="0"/>
              <a:t>Livestock development </a:t>
            </a:r>
          </a:p>
          <a:p>
            <a:pPr marL="514350" indent="-514350">
              <a:buAutoNum type="alphaLcParenBoth"/>
              <a:defRPr/>
            </a:pPr>
            <a:r>
              <a:rPr lang="en-US" dirty="0"/>
              <a:t>Agricultural development schemes </a:t>
            </a:r>
          </a:p>
          <a:p>
            <a:pPr marL="514350" indent="-514350">
              <a:buAutoNum type="alphaLcParenBoth"/>
              <a:defRPr/>
            </a:pPr>
            <a:r>
              <a:rPr lang="en-US" dirty="0"/>
              <a:t>Irrigation and water supply schemes</a:t>
            </a:r>
          </a:p>
          <a:p>
            <a:pPr marL="0" indent="0">
              <a:buNone/>
              <a:defRPr/>
            </a:pPr>
            <a:endParaRPr lang="en-US" dirty="0"/>
          </a:p>
          <a:p>
            <a:pPr marL="0" indent="0">
              <a:buNone/>
              <a:defRPr/>
            </a:pPr>
            <a:r>
              <a:rPr lang="en-US" dirty="0"/>
              <a:t>9. PUBLIC WORKS SECTOR including</a:t>
            </a:r>
          </a:p>
          <a:p>
            <a:pPr marL="514350" indent="-514350">
              <a:buAutoNum type="alphaLcParenBoth"/>
              <a:defRPr/>
            </a:pPr>
            <a:r>
              <a:rPr lang="en-US" dirty="0"/>
              <a:t>Landfills		(h) Airport development </a:t>
            </a:r>
          </a:p>
          <a:p>
            <a:pPr marL="514350" indent="-514350">
              <a:buAutoNum type="alphaLcParenBoth"/>
              <a:defRPr/>
            </a:pPr>
            <a:r>
              <a:rPr lang="en-US" dirty="0"/>
              <a:t>Infrastructure developments	(i) Dredging</a:t>
            </a:r>
          </a:p>
          <a:p>
            <a:pPr marL="514350" indent="-514350">
              <a:buAutoNum type="alphaLcParenBoth"/>
              <a:defRPr/>
            </a:pPr>
            <a:r>
              <a:rPr lang="en-US" dirty="0"/>
              <a:t>Major waste disposal plants 	(j) Watershed management</a:t>
            </a:r>
          </a:p>
          <a:p>
            <a:pPr marL="514350" indent="-514350">
              <a:buAutoNum type="alphaLcParenBoth"/>
              <a:defRPr/>
            </a:pPr>
            <a:r>
              <a:rPr lang="en-US" dirty="0"/>
              <a:t>Soil erosion and siltation control (k) Ports and </a:t>
            </a:r>
            <a:r>
              <a:rPr lang="en-US" dirty="0" err="1"/>
              <a:t>habours</a:t>
            </a:r>
            <a:endParaRPr lang="en-US" dirty="0"/>
          </a:p>
          <a:p>
            <a:pPr marL="514350" indent="-514350">
              <a:buAutoNum type="alphaLcParenBoth"/>
              <a:defRPr/>
            </a:pPr>
            <a:r>
              <a:rPr lang="en-US" dirty="0"/>
              <a:t>Hydropower schemes</a:t>
            </a:r>
          </a:p>
          <a:p>
            <a:pPr marL="514350" indent="-514350">
              <a:buAutoNum type="alphaLcParenBoth"/>
              <a:defRPr/>
            </a:pPr>
            <a:r>
              <a:rPr lang="en-US" dirty="0"/>
              <a:t>Reservoir development</a:t>
            </a:r>
          </a:p>
          <a:p>
            <a:pPr marL="514350" indent="-514350">
              <a:buAutoNum type="alphaLcParenBoth"/>
              <a:defRPr/>
            </a:pPr>
            <a:r>
              <a:rPr lang="en-US" dirty="0"/>
              <a:t>Waste management , drainage and disposal system</a:t>
            </a:r>
          </a:p>
          <a:p>
            <a:pPr marL="0" indent="0">
              <a:buNone/>
              <a:defRPr/>
            </a:pPr>
            <a:r>
              <a:rPr lang="en-US" dirty="0"/>
              <a:t>10. OTHER</a:t>
            </a:r>
          </a:p>
          <a:p>
            <a:pPr marL="0" indent="0">
              <a:buNone/>
              <a:defRPr/>
            </a:pPr>
            <a:r>
              <a:rPr lang="en-US" dirty="0"/>
              <a:t>(a) Industrial estates</a:t>
            </a:r>
          </a:p>
          <a:p>
            <a:pPr marL="0" indent="0">
              <a:buNone/>
              <a:defRPr/>
            </a:pPr>
            <a:r>
              <a:rPr lang="en-US" dirty="0"/>
              <a:t>(b) Housing development scheme</a:t>
            </a:r>
          </a:p>
          <a:p>
            <a:pPr marL="0" indent="0">
              <a:buNone/>
              <a:defRPr/>
            </a:pPr>
            <a:r>
              <a:rPr lang="en-US" dirty="0"/>
              <a:t>(c) Settlement and resettlement schemes</a:t>
            </a:r>
          </a:p>
          <a:p>
            <a:pPr marL="0" indent="0">
              <a:buNone/>
              <a:defRPr/>
            </a:pPr>
            <a:r>
              <a:rPr lang="en-US" dirty="0"/>
              <a:t>(d) Petroleum product storage and processing works</a:t>
            </a:r>
          </a:p>
        </p:txBody>
      </p:sp>
    </p:spTree>
    <p:extLst>
      <p:ext uri="{BB962C8B-B14F-4D97-AF65-F5344CB8AC3E}">
        <p14:creationId xmlns:p14="http://schemas.microsoft.com/office/powerpoint/2010/main" val="2350326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IG 10.jpg"/>
          <p:cNvPicPr>
            <a:picLocks noChangeAspect="1"/>
          </p:cNvPicPr>
          <p:nvPr/>
        </p:nvPicPr>
        <p:blipFill>
          <a:blip r:embed="rId2" cstate="print"/>
          <a:stretch>
            <a:fillRect/>
          </a:stretch>
        </p:blipFill>
        <p:spPr>
          <a:xfrm>
            <a:off x="-40004" y="0"/>
            <a:ext cx="9946004" cy="6885696"/>
          </a:xfrm>
          <a:prstGeom prst="rect">
            <a:avLst/>
          </a:prstGeom>
        </p:spPr>
      </p:pic>
      <p:sp>
        <p:nvSpPr>
          <p:cNvPr id="2" name="Title 1"/>
          <p:cNvSpPr>
            <a:spLocks noGrp="1"/>
          </p:cNvSpPr>
          <p:nvPr>
            <p:ph type="title"/>
          </p:nvPr>
        </p:nvSpPr>
        <p:spPr/>
        <p:txBody>
          <a:bodyPr>
            <a:normAutofit fontScale="90000"/>
          </a:bodyPr>
          <a:lstStyle/>
          <a:p>
            <a:br>
              <a:rPr lang="en-AU" dirty="0">
                <a:latin typeface="+mn-lt"/>
              </a:rPr>
            </a:br>
            <a:endParaRPr lang="en-US" dirty="0">
              <a:latin typeface="+mn-lt"/>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179050888"/>
              </p:ext>
            </p:extLst>
          </p:nvPr>
        </p:nvGraphicFramePr>
        <p:xfrm>
          <a:off x="388619" y="692698"/>
          <a:ext cx="9172893" cy="5790783"/>
        </p:xfrm>
        <a:graphic>
          <a:graphicData uri="http://schemas.openxmlformats.org/drawingml/2006/table">
            <a:tbl>
              <a:tblPr firstRow="1" bandRow="1">
                <a:tableStyleId>{5C22544A-7EE6-4342-B048-85BDC9FD1C3A}</a:tableStyleId>
              </a:tblPr>
              <a:tblGrid>
                <a:gridCol w="2168269">
                  <a:extLst>
                    <a:ext uri="{9D8B030D-6E8A-4147-A177-3AD203B41FA5}">
                      <a16:colId xmlns:a16="http://schemas.microsoft.com/office/drawing/2014/main" val="1541312556"/>
                    </a:ext>
                  </a:extLst>
                </a:gridCol>
                <a:gridCol w="3946993">
                  <a:extLst>
                    <a:ext uri="{9D8B030D-6E8A-4147-A177-3AD203B41FA5}">
                      <a16:colId xmlns:a16="http://schemas.microsoft.com/office/drawing/2014/main" val="3937497835"/>
                    </a:ext>
                  </a:extLst>
                </a:gridCol>
                <a:gridCol w="3057631">
                  <a:extLst>
                    <a:ext uri="{9D8B030D-6E8A-4147-A177-3AD203B41FA5}">
                      <a16:colId xmlns:a16="http://schemas.microsoft.com/office/drawing/2014/main" val="561263132"/>
                    </a:ext>
                  </a:extLst>
                </a:gridCol>
              </a:tblGrid>
              <a:tr h="670358">
                <a:tc>
                  <a:txBody>
                    <a:bodyPr/>
                    <a:lstStyle/>
                    <a:p>
                      <a:r>
                        <a:rPr lang="en-US" dirty="0"/>
                        <a:t>OFFENCE</a:t>
                      </a:r>
                    </a:p>
                  </a:txBody>
                  <a:tcPr/>
                </a:tc>
                <a:tc>
                  <a:txBody>
                    <a:bodyPr/>
                    <a:lstStyle/>
                    <a:p>
                      <a:r>
                        <a:rPr lang="en-US" dirty="0"/>
                        <a:t>DESCRIPTION OF OFFENCE AND LEGISLATION</a:t>
                      </a:r>
                    </a:p>
                  </a:txBody>
                  <a:tcPr/>
                </a:tc>
                <a:tc>
                  <a:txBody>
                    <a:bodyPr/>
                    <a:lstStyle/>
                    <a:p>
                      <a:r>
                        <a:rPr lang="en-US" dirty="0"/>
                        <a:t>PENALTY</a:t>
                      </a:r>
                    </a:p>
                  </a:txBody>
                  <a:tcPr/>
                </a:tc>
                <a:extLst>
                  <a:ext uri="{0D108BD9-81ED-4DB2-BD59-A6C34878D82A}">
                    <a16:rowId xmlns:a16="http://schemas.microsoft.com/office/drawing/2014/main" val="626182831"/>
                  </a:ext>
                </a:extLst>
              </a:tr>
              <a:tr h="3543323">
                <a:tc>
                  <a:txBody>
                    <a:bodyPr/>
                    <a:lstStyle/>
                    <a:p>
                      <a:r>
                        <a:rPr lang="en-US" dirty="0"/>
                        <a:t>No</a:t>
                      </a:r>
                      <a:r>
                        <a:rPr lang="en-US" baseline="0" dirty="0"/>
                        <a:t> development consent (DC)</a:t>
                      </a:r>
                      <a:endParaRPr lang="en-US" dirty="0"/>
                    </a:p>
                  </a:txBody>
                  <a:tcPr/>
                </a:tc>
                <a:tc>
                  <a:txBody>
                    <a:bodyPr/>
                    <a:lstStyle/>
                    <a:p>
                      <a:r>
                        <a:rPr lang="en-US" dirty="0"/>
                        <a:t>A developer commencing or continuing to carry out any prescribed development unless a development</a:t>
                      </a:r>
                      <a:r>
                        <a:rPr lang="en-US" baseline="0" dirty="0"/>
                        <a:t> application has been submitted to the Director , together with either a PER or EIS (as specified by Director in section 17), and either:</a:t>
                      </a:r>
                    </a:p>
                    <a:p>
                      <a:pPr marL="285750" indent="-285750">
                        <a:buFont typeface="Arial" panose="020B0604020202020204" pitchFamily="34" charset="0"/>
                        <a:buChar char="•"/>
                      </a:pPr>
                      <a:r>
                        <a:rPr lang="en-US" baseline="0" dirty="0"/>
                        <a:t>The developer  has been issued with a development consent; or</a:t>
                      </a:r>
                    </a:p>
                    <a:p>
                      <a:pPr marL="285750" indent="-285750">
                        <a:buFont typeface="Arial" panose="020B0604020202020204" pitchFamily="34" charset="0"/>
                        <a:buChar char="•"/>
                      </a:pPr>
                      <a:r>
                        <a:rPr lang="en-US" baseline="0" dirty="0"/>
                        <a:t>The Director has exempted the development</a:t>
                      </a:r>
                    </a:p>
                    <a:p>
                      <a:pPr marL="0" indent="0">
                        <a:buFont typeface="Arial" panose="020B0604020202020204" pitchFamily="34" charset="0"/>
                        <a:buNone/>
                      </a:pPr>
                      <a:r>
                        <a:rPr lang="en-US" b="1" baseline="0" dirty="0"/>
                        <a:t>Section 19 (1) EA </a:t>
                      </a:r>
                      <a:endParaRPr lang="en-US" b="1" dirty="0"/>
                    </a:p>
                  </a:txBody>
                  <a:tcPr/>
                </a:tc>
                <a:tc>
                  <a:txBody>
                    <a:bodyPr/>
                    <a:lstStyle/>
                    <a:p>
                      <a:r>
                        <a:rPr lang="en-US" dirty="0"/>
                        <a:t>Fine up to $10,000 and/or Imprisonment up to one year</a:t>
                      </a:r>
                    </a:p>
                    <a:p>
                      <a:r>
                        <a:rPr lang="en-US" b="1" dirty="0"/>
                        <a:t>Section</a:t>
                      </a:r>
                      <a:r>
                        <a:rPr lang="en-US" b="1" baseline="0" dirty="0"/>
                        <a:t> 19 (2) EA</a:t>
                      </a:r>
                      <a:endParaRPr lang="en-US" b="1" dirty="0"/>
                    </a:p>
                  </a:txBody>
                  <a:tcPr/>
                </a:tc>
                <a:extLst>
                  <a:ext uri="{0D108BD9-81ED-4DB2-BD59-A6C34878D82A}">
                    <a16:rowId xmlns:a16="http://schemas.microsoft.com/office/drawing/2014/main" val="2752248282"/>
                  </a:ext>
                </a:extLst>
              </a:tr>
              <a:tr h="957655">
                <a:tc>
                  <a:txBody>
                    <a:bodyPr/>
                    <a:lstStyle/>
                    <a:p>
                      <a:r>
                        <a:rPr lang="en-US" dirty="0"/>
                        <a:t>Breaching development</a:t>
                      </a:r>
                      <a:r>
                        <a:rPr lang="en-US" baseline="0" dirty="0"/>
                        <a:t> consent</a:t>
                      </a:r>
                      <a:endParaRPr lang="en-US" dirty="0"/>
                    </a:p>
                  </a:txBody>
                  <a:tcPr/>
                </a:tc>
                <a:tc>
                  <a:txBody>
                    <a:bodyPr/>
                    <a:lstStyle/>
                    <a:p>
                      <a:r>
                        <a:rPr lang="en-US" dirty="0"/>
                        <a:t>A developer carrying on any development except in accordance with the development consent.</a:t>
                      </a:r>
                    </a:p>
                    <a:p>
                      <a:r>
                        <a:rPr lang="en-US" b="1" dirty="0"/>
                        <a:t>Sections</a:t>
                      </a:r>
                      <a:r>
                        <a:rPr lang="en-US" b="1" baseline="0" dirty="0"/>
                        <a:t> 25 EA</a:t>
                      </a:r>
                      <a:endParaRPr lang="en-US" b="1" dirty="0"/>
                    </a:p>
                  </a:txBody>
                  <a:tcPr/>
                </a:tc>
                <a:tc>
                  <a:txBody>
                    <a:bodyPr/>
                    <a:lstStyle/>
                    <a:p>
                      <a:r>
                        <a:rPr lang="en-US" dirty="0"/>
                        <a:t>Fine up to</a:t>
                      </a:r>
                      <a:r>
                        <a:rPr lang="en-US" baseline="0" dirty="0"/>
                        <a:t> $10,000 or (if fine not paid) Imprisonment up to one year</a:t>
                      </a:r>
                    </a:p>
                    <a:p>
                      <a:r>
                        <a:rPr lang="en-US" b="1" baseline="0" dirty="0"/>
                        <a:t>Section 54 EA</a:t>
                      </a:r>
                      <a:endParaRPr lang="en-US" b="1" dirty="0"/>
                    </a:p>
                  </a:txBody>
                  <a:tcPr/>
                </a:tc>
                <a:extLst>
                  <a:ext uri="{0D108BD9-81ED-4DB2-BD59-A6C34878D82A}">
                    <a16:rowId xmlns:a16="http://schemas.microsoft.com/office/drawing/2014/main" val="895055907"/>
                  </a:ext>
                </a:extLst>
              </a:tr>
              <a:tr h="388382">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537207761"/>
                  </a:ext>
                </a:extLst>
              </a:tr>
            </a:tbl>
          </a:graphicData>
        </a:graphic>
      </p:graphicFrame>
      <p:sp>
        <p:nvSpPr>
          <p:cNvPr id="7" name="Title 1"/>
          <p:cNvSpPr txBox="1">
            <a:spLocks/>
          </p:cNvSpPr>
          <p:nvPr/>
        </p:nvSpPr>
        <p:spPr>
          <a:xfrm>
            <a:off x="416475" y="17536"/>
            <a:ext cx="8229600" cy="7429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PENALTIES FOR NON-COMPLIANCE</a:t>
            </a:r>
          </a:p>
        </p:txBody>
      </p:sp>
    </p:spTree>
    <p:extLst>
      <p:ext uri="{BB962C8B-B14F-4D97-AF65-F5344CB8AC3E}">
        <p14:creationId xmlns:p14="http://schemas.microsoft.com/office/powerpoint/2010/main" val="3555129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IG 10.jpg"/>
          <p:cNvPicPr>
            <a:picLocks noChangeAspect="1"/>
          </p:cNvPicPr>
          <p:nvPr/>
        </p:nvPicPr>
        <p:blipFill>
          <a:blip r:embed="rId2" cstate="print"/>
          <a:stretch>
            <a:fillRect/>
          </a:stretch>
        </p:blipFill>
        <p:spPr>
          <a:xfrm>
            <a:off x="-40004" y="0"/>
            <a:ext cx="9946004" cy="6885696"/>
          </a:xfrm>
          <a:prstGeom prst="rect">
            <a:avLst/>
          </a:prstGeom>
        </p:spPr>
      </p:pic>
      <p:sp>
        <p:nvSpPr>
          <p:cNvPr id="2" name="Title 1"/>
          <p:cNvSpPr>
            <a:spLocks noGrp="1"/>
          </p:cNvSpPr>
          <p:nvPr>
            <p:ph type="title"/>
          </p:nvPr>
        </p:nvSpPr>
        <p:spPr/>
        <p:txBody>
          <a:bodyPr>
            <a:normAutofit fontScale="90000"/>
          </a:bodyPr>
          <a:lstStyle/>
          <a:p>
            <a:br>
              <a:rPr lang="en-AU" dirty="0">
                <a:latin typeface="+mn-lt"/>
              </a:rPr>
            </a:br>
            <a:endParaRPr lang="en-US" dirty="0">
              <a:latin typeface="+mn-lt"/>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780418377"/>
              </p:ext>
            </p:extLst>
          </p:nvPr>
        </p:nvGraphicFramePr>
        <p:xfrm>
          <a:off x="495300" y="920824"/>
          <a:ext cx="9172893" cy="5604520"/>
        </p:xfrm>
        <a:graphic>
          <a:graphicData uri="http://schemas.openxmlformats.org/drawingml/2006/table">
            <a:tbl>
              <a:tblPr firstRow="1" bandRow="1">
                <a:tableStyleId>{5C22544A-7EE6-4342-B048-85BDC9FD1C3A}</a:tableStyleId>
              </a:tblPr>
              <a:tblGrid>
                <a:gridCol w="2168269">
                  <a:extLst>
                    <a:ext uri="{9D8B030D-6E8A-4147-A177-3AD203B41FA5}">
                      <a16:colId xmlns:a16="http://schemas.microsoft.com/office/drawing/2014/main" val="1541312556"/>
                    </a:ext>
                  </a:extLst>
                </a:gridCol>
                <a:gridCol w="3946993">
                  <a:extLst>
                    <a:ext uri="{9D8B030D-6E8A-4147-A177-3AD203B41FA5}">
                      <a16:colId xmlns:a16="http://schemas.microsoft.com/office/drawing/2014/main" val="3937497835"/>
                    </a:ext>
                  </a:extLst>
                </a:gridCol>
                <a:gridCol w="3057631">
                  <a:extLst>
                    <a:ext uri="{9D8B030D-6E8A-4147-A177-3AD203B41FA5}">
                      <a16:colId xmlns:a16="http://schemas.microsoft.com/office/drawing/2014/main" val="561263132"/>
                    </a:ext>
                  </a:extLst>
                </a:gridCol>
              </a:tblGrid>
              <a:tr h="781449">
                <a:tc>
                  <a:txBody>
                    <a:bodyPr/>
                    <a:lstStyle/>
                    <a:p>
                      <a:r>
                        <a:rPr lang="en-US" dirty="0"/>
                        <a:t>OFFENCE</a:t>
                      </a:r>
                    </a:p>
                  </a:txBody>
                  <a:tcPr/>
                </a:tc>
                <a:tc>
                  <a:txBody>
                    <a:bodyPr/>
                    <a:lstStyle/>
                    <a:p>
                      <a:r>
                        <a:rPr lang="en-US" dirty="0"/>
                        <a:t>DESCRIPTION OF OFFENCE AND LEGISLATION</a:t>
                      </a:r>
                    </a:p>
                  </a:txBody>
                  <a:tcPr/>
                </a:tc>
                <a:tc>
                  <a:txBody>
                    <a:bodyPr/>
                    <a:lstStyle/>
                    <a:p>
                      <a:r>
                        <a:rPr lang="en-US" dirty="0"/>
                        <a:t>PENALTY</a:t>
                      </a:r>
                    </a:p>
                  </a:txBody>
                  <a:tcPr/>
                </a:tc>
                <a:extLst>
                  <a:ext uri="{0D108BD9-81ED-4DB2-BD59-A6C34878D82A}">
                    <a16:rowId xmlns:a16="http://schemas.microsoft.com/office/drawing/2014/main" val="626182831"/>
                  </a:ext>
                </a:extLst>
              </a:tr>
              <a:tr h="2025274">
                <a:tc>
                  <a:txBody>
                    <a:bodyPr/>
                    <a:lstStyle/>
                    <a:p>
                      <a:r>
                        <a:rPr lang="en-US" dirty="0"/>
                        <a:t>Providing false or misleading information in a </a:t>
                      </a:r>
                      <a:r>
                        <a:rPr lang="en-US" baseline="0" dirty="0"/>
                        <a:t>PER or EIS</a:t>
                      </a:r>
                      <a:endParaRPr lang="en-US" dirty="0"/>
                    </a:p>
                  </a:txBody>
                  <a:tcPr/>
                </a:tc>
                <a:tc>
                  <a:txBody>
                    <a:bodyPr/>
                    <a:lstStyle/>
                    <a:p>
                      <a:r>
                        <a:rPr lang="en-US" dirty="0"/>
                        <a:t>A developer knowing</a:t>
                      </a:r>
                      <a:r>
                        <a:rPr lang="en-US" baseline="0" dirty="0"/>
                        <a:t>ly providing false or misleading information to the Director or to any public authority concerning matters to be addressed in a public environment report or in an environmental impact statement.</a:t>
                      </a:r>
                    </a:p>
                    <a:p>
                      <a:r>
                        <a:rPr lang="en-US" b="1" baseline="0" dirty="0"/>
                        <a:t>Section 25 EA</a:t>
                      </a:r>
                      <a:endParaRPr lang="en-US" b="1" dirty="0"/>
                    </a:p>
                  </a:txBody>
                  <a:tcPr/>
                </a:tc>
                <a:tc>
                  <a:txBody>
                    <a:bodyPr/>
                    <a:lstStyle/>
                    <a:p>
                      <a:r>
                        <a:rPr lang="en-US" dirty="0"/>
                        <a:t>Fine up to $10,000 and or Imprisonment up to one year</a:t>
                      </a:r>
                    </a:p>
                    <a:p>
                      <a:r>
                        <a:rPr lang="en-US" b="1" dirty="0"/>
                        <a:t>Section 54 EA</a:t>
                      </a:r>
                    </a:p>
                  </a:txBody>
                  <a:tcPr/>
                </a:tc>
                <a:extLst>
                  <a:ext uri="{0D108BD9-81ED-4DB2-BD59-A6C34878D82A}">
                    <a16:rowId xmlns:a16="http://schemas.microsoft.com/office/drawing/2014/main" val="3308675161"/>
                  </a:ext>
                </a:extLst>
              </a:tr>
              <a:tr h="2345053">
                <a:tc>
                  <a:txBody>
                    <a:bodyPr/>
                    <a:lstStyle/>
                    <a:p>
                      <a:r>
                        <a:rPr lang="en-US" dirty="0"/>
                        <a:t>Pollution from waste</a:t>
                      </a:r>
                    </a:p>
                  </a:txBody>
                  <a:tcPr/>
                </a:tc>
                <a:tc>
                  <a:txBody>
                    <a:bodyPr/>
                    <a:lstStyle/>
                    <a:p>
                      <a:r>
                        <a:rPr lang="en-US" dirty="0"/>
                        <a:t>A person causing or allowing waste to be placed in any position from which the waste could reasonably</a:t>
                      </a:r>
                      <a:r>
                        <a:rPr lang="en-US" baseline="0" dirty="0"/>
                        <a:t> be expected to gain access to any part of the environment and is likely to result in pollution </a:t>
                      </a:r>
                    </a:p>
                    <a:p>
                      <a:r>
                        <a:rPr lang="en-US" b="1" baseline="0" dirty="0"/>
                        <a:t>Section 35 EA</a:t>
                      </a:r>
                      <a:endParaRPr lang="en-US" b="1" dirty="0"/>
                    </a:p>
                  </a:txBody>
                  <a:tcPr/>
                </a:tc>
                <a:tc>
                  <a:txBody>
                    <a:bodyPr/>
                    <a:lstStyle/>
                    <a:p>
                      <a:r>
                        <a:rPr lang="en-US" dirty="0"/>
                        <a:t>Fine up to 10,000 and</a:t>
                      </a:r>
                      <a:r>
                        <a:rPr lang="en-US" baseline="0" dirty="0"/>
                        <a:t>/or Imprisonment up to one year</a:t>
                      </a:r>
                    </a:p>
                    <a:p>
                      <a:r>
                        <a:rPr lang="en-US" b="1" baseline="0" dirty="0"/>
                        <a:t>Section 37 EA</a:t>
                      </a:r>
                      <a:endParaRPr lang="en-US" b="1" dirty="0"/>
                    </a:p>
                  </a:txBody>
                  <a:tcPr/>
                </a:tc>
                <a:extLst>
                  <a:ext uri="{0D108BD9-81ED-4DB2-BD59-A6C34878D82A}">
                    <a16:rowId xmlns:a16="http://schemas.microsoft.com/office/drawing/2014/main" val="482996252"/>
                  </a:ext>
                </a:extLst>
              </a:tr>
              <a:tr h="452744">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537207761"/>
                  </a:ext>
                </a:extLst>
              </a:tr>
            </a:tbl>
          </a:graphicData>
        </a:graphic>
      </p:graphicFrame>
      <p:sp>
        <p:nvSpPr>
          <p:cNvPr id="7" name="Title 1"/>
          <p:cNvSpPr txBox="1">
            <a:spLocks/>
          </p:cNvSpPr>
          <p:nvPr/>
        </p:nvSpPr>
        <p:spPr>
          <a:xfrm>
            <a:off x="416475" y="17536"/>
            <a:ext cx="8229600" cy="7429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PENALTIES FOR NON-COMPLIANCE</a:t>
            </a:r>
          </a:p>
        </p:txBody>
      </p:sp>
    </p:spTree>
    <p:extLst>
      <p:ext uri="{BB962C8B-B14F-4D97-AF65-F5344CB8AC3E}">
        <p14:creationId xmlns:p14="http://schemas.microsoft.com/office/powerpoint/2010/main" val="2553866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 10.jpg"/>
          <p:cNvPicPr>
            <a:picLocks noChangeAspect="1"/>
          </p:cNvPicPr>
          <p:nvPr/>
        </p:nvPicPr>
        <p:blipFill>
          <a:blip r:embed="rId2" cstate="print"/>
          <a:stretch>
            <a:fillRect/>
          </a:stretch>
        </p:blipFill>
        <p:spPr>
          <a:xfrm>
            <a:off x="1" y="-51758"/>
            <a:ext cx="9906000" cy="6909757"/>
          </a:xfrm>
          <a:prstGeom prst="rect">
            <a:avLst/>
          </a:prstGeom>
        </p:spPr>
      </p:pic>
      <p:sp>
        <p:nvSpPr>
          <p:cNvPr id="10" name="Title 1"/>
          <p:cNvSpPr>
            <a:spLocks noGrp="1"/>
          </p:cNvSpPr>
          <p:nvPr>
            <p:ph type="title"/>
          </p:nvPr>
        </p:nvSpPr>
        <p:spPr/>
        <p:txBody>
          <a:bodyPr>
            <a:noAutofit/>
          </a:bodyPr>
          <a:lstStyle/>
          <a:p>
            <a:r>
              <a:rPr lang="en-AU" altLang="en-US" dirty="0"/>
              <a:t>CHALLENGES IN IMPLEMENTING THE EIA PROCESS</a:t>
            </a:r>
          </a:p>
        </p:txBody>
      </p:sp>
      <p:sp>
        <p:nvSpPr>
          <p:cNvPr id="12" name="Content Placeholder 2"/>
          <p:cNvSpPr>
            <a:spLocks noGrp="1"/>
          </p:cNvSpPr>
          <p:nvPr>
            <p:ph idx="1"/>
          </p:nvPr>
        </p:nvSpPr>
        <p:spPr/>
        <p:txBody>
          <a:bodyPr/>
          <a:lstStyle/>
          <a:p>
            <a:r>
              <a:rPr lang="en-AU" altLang="en-US" dirty="0"/>
              <a:t>Institutional Capacity of competent authority to fully enforce the process (includes human and financial resources)</a:t>
            </a:r>
          </a:p>
          <a:p>
            <a:r>
              <a:rPr lang="en-AU" altLang="en-US" dirty="0"/>
              <a:t>Awareness.</a:t>
            </a:r>
          </a:p>
          <a:p>
            <a:r>
              <a:rPr lang="en-AU" altLang="en-US" dirty="0"/>
              <a:t>Non-compliance by developers.</a:t>
            </a:r>
          </a:p>
          <a:p>
            <a:r>
              <a:rPr lang="en-AU" altLang="en-US" dirty="0"/>
              <a:t>Monitoring </a:t>
            </a:r>
          </a:p>
          <a:p>
            <a:r>
              <a:rPr lang="en-AU" altLang="en-US" dirty="0"/>
              <a:t>Enforcement</a:t>
            </a:r>
          </a:p>
          <a:p>
            <a:pPr marL="0" indent="0">
              <a:buNone/>
            </a:pPr>
            <a:endParaRPr lang="en-AU" altLang="en-US" dirty="0"/>
          </a:p>
        </p:txBody>
      </p:sp>
    </p:spTree>
    <p:extLst>
      <p:ext uri="{BB962C8B-B14F-4D97-AF65-F5344CB8AC3E}">
        <p14:creationId xmlns:p14="http://schemas.microsoft.com/office/powerpoint/2010/main" val="1033781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 10.jpg"/>
          <p:cNvPicPr>
            <a:picLocks noChangeAspect="1"/>
          </p:cNvPicPr>
          <p:nvPr/>
        </p:nvPicPr>
        <p:blipFill>
          <a:blip r:embed="rId2" cstate="print"/>
          <a:stretch>
            <a:fillRect/>
          </a:stretch>
        </p:blipFill>
        <p:spPr>
          <a:xfrm>
            <a:off x="0" y="-51757"/>
            <a:ext cx="9906000" cy="6909757"/>
          </a:xfrm>
          <a:prstGeom prst="rect">
            <a:avLst/>
          </a:prstGeom>
        </p:spPr>
      </p:pic>
      <p:sp>
        <p:nvSpPr>
          <p:cNvPr id="10" name="Title 1"/>
          <p:cNvSpPr>
            <a:spLocks noGrp="1"/>
          </p:cNvSpPr>
          <p:nvPr>
            <p:ph type="title"/>
          </p:nvPr>
        </p:nvSpPr>
        <p:spPr/>
        <p:txBody>
          <a:bodyPr>
            <a:normAutofit/>
          </a:bodyPr>
          <a:lstStyle/>
          <a:p>
            <a:r>
              <a:rPr lang="en-AU" altLang="en-US" dirty="0"/>
              <a:t>RECOMMENDATIONS</a:t>
            </a:r>
          </a:p>
        </p:txBody>
      </p:sp>
      <p:sp>
        <p:nvSpPr>
          <p:cNvPr id="12" name="Content Placeholder 2"/>
          <p:cNvSpPr>
            <a:spLocks noGrp="1"/>
          </p:cNvSpPr>
          <p:nvPr>
            <p:ph idx="1"/>
          </p:nvPr>
        </p:nvSpPr>
        <p:spPr>
          <a:xfrm>
            <a:off x="495300" y="1417639"/>
            <a:ext cx="8915400" cy="4459634"/>
          </a:xfrm>
        </p:spPr>
        <p:txBody>
          <a:bodyPr/>
          <a:lstStyle/>
          <a:p>
            <a:r>
              <a:rPr lang="en-AU" altLang="en-US" dirty="0"/>
              <a:t>Strengthen sectoral co-ordination.</a:t>
            </a:r>
          </a:p>
          <a:p>
            <a:r>
              <a:rPr lang="en-AU" altLang="en-US" dirty="0"/>
              <a:t>Provincial expansion of ECD staff.</a:t>
            </a:r>
          </a:p>
          <a:p>
            <a:r>
              <a:rPr lang="en-AU" altLang="en-US" dirty="0"/>
              <a:t>Conduct EIA awareness and trainings </a:t>
            </a:r>
          </a:p>
          <a:p>
            <a:pPr marL="0" indent="0">
              <a:buNone/>
            </a:pPr>
            <a:endParaRPr lang="en-AU" altLang="en-US" dirty="0"/>
          </a:p>
          <a:p>
            <a:endParaRPr lang="en-AU" altLang="en-US" dirty="0"/>
          </a:p>
        </p:txBody>
      </p:sp>
    </p:spTree>
    <p:extLst>
      <p:ext uri="{BB962C8B-B14F-4D97-AF65-F5344CB8AC3E}">
        <p14:creationId xmlns:p14="http://schemas.microsoft.com/office/powerpoint/2010/main" val="1986263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IG 10.jpg"/>
          <p:cNvPicPr>
            <a:picLocks noChangeAspect="1"/>
          </p:cNvPicPr>
          <p:nvPr/>
        </p:nvPicPr>
        <p:blipFill>
          <a:blip r:embed="rId2" cstate="print"/>
          <a:stretch>
            <a:fillRect/>
          </a:stretch>
        </p:blipFill>
        <p:spPr>
          <a:xfrm>
            <a:off x="1" y="-51758"/>
            <a:ext cx="9905999" cy="6858000"/>
          </a:xfrm>
          <a:prstGeom prst="rect">
            <a:avLst/>
          </a:prstGeom>
        </p:spPr>
      </p:pic>
      <p:sp>
        <p:nvSpPr>
          <p:cNvPr id="3" name="Title 2"/>
          <p:cNvSpPr>
            <a:spLocks noGrp="1"/>
          </p:cNvSpPr>
          <p:nvPr>
            <p:ph type="title"/>
          </p:nvPr>
        </p:nvSpPr>
        <p:spPr/>
        <p:txBody>
          <a:bodyPr/>
          <a:lstStyle/>
          <a:p>
            <a:pPr algn="l"/>
            <a:r>
              <a:rPr lang="en-US" dirty="0"/>
              <a:t>OUTLINE</a:t>
            </a:r>
          </a:p>
        </p:txBody>
      </p:sp>
      <p:sp>
        <p:nvSpPr>
          <p:cNvPr id="8" name="Content Placeholder 2"/>
          <p:cNvSpPr>
            <a:spLocks noGrp="1"/>
          </p:cNvSpPr>
          <p:nvPr>
            <p:ph idx="1"/>
          </p:nvPr>
        </p:nvSpPr>
        <p:spPr>
          <a:xfrm>
            <a:off x="560512" y="1196752"/>
            <a:ext cx="8915400" cy="4813995"/>
          </a:xfrm>
        </p:spPr>
        <p:txBody>
          <a:bodyPr>
            <a:noAutofit/>
          </a:bodyPr>
          <a:lstStyle/>
          <a:p>
            <a:pPr lvl="0" fontAlgn="base">
              <a:spcAft>
                <a:spcPct val="0"/>
              </a:spcAft>
              <a:buFont typeface="Wingdings" panose="05000000000000000000" pitchFamily="2" charset="2"/>
              <a:buChar char="v"/>
              <a:defRPr/>
            </a:pPr>
            <a:r>
              <a:rPr lang="en-US" altLang="en-US" sz="2400" kern="0" dirty="0">
                <a:solidFill>
                  <a:srgbClr val="000000"/>
                </a:solidFill>
                <a:latin typeface="Arial"/>
                <a:cs typeface="Arial" pitchFamily="34" charset="0"/>
              </a:rPr>
              <a:t>Organization Framework</a:t>
            </a:r>
          </a:p>
          <a:p>
            <a:pPr lvl="0" fontAlgn="base">
              <a:spcAft>
                <a:spcPct val="0"/>
              </a:spcAft>
              <a:buFont typeface="Wingdings" panose="05000000000000000000" pitchFamily="2" charset="2"/>
              <a:buChar char="v"/>
              <a:defRPr/>
            </a:pPr>
            <a:r>
              <a:rPr lang="en-US" altLang="en-US" sz="2400" kern="0" dirty="0">
                <a:solidFill>
                  <a:srgbClr val="000000"/>
                </a:solidFill>
                <a:latin typeface="Arial"/>
                <a:cs typeface="Arial" pitchFamily="34" charset="0"/>
              </a:rPr>
              <a:t>Function of Environment &amp; Conservation  Division ( ECD )</a:t>
            </a:r>
          </a:p>
          <a:p>
            <a:pPr lvl="0" fontAlgn="base">
              <a:spcAft>
                <a:spcPct val="0"/>
              </a:spcAft>
              <a:buFont typeface="Wingdings" panose="05000000000000000000" pitchFamily="2" charset="2"/>
              <a:buChar char="v"/>
              <a:defRPr/>
            </a:pPr>
            <a:r>
              <a:rPr lang="en-US" altLang="en-US" sz="2400" kern="0" dirty="0">
                <a:solidFill>
                  <a:srgbClr val="000000"/>
                </a:solidFill>
                <a:latin typeface="Arial"/>
                <a:cs typeface="Arial" pitchFamily="34" charset="0"/>
              </a:rPr>
              <a:t>Acts &amp; Regulations</a:t>
            </a:r>
          </a:p>
          <a:p>
            <a:pPr lvl="0" fontAlgn="base">
              <a:spcAft>
                <a:spcPct val="0"/>
              </a:spcAft>
              <a:buFont typeface="Wingdings" panose="05000000000000000000" pitchFamily="2" charset="2"/>
              <a:buChar char="v"/>
              <a:defRPr/>
            </a:pPr>
            <a:r>
              <a:rPr lang="en-US" altLang="en-US" sz="2400" kern="0" dirty="0">
                <a:solidFill>
                  <a:srgbClr val="000000"/>
                </a:solidFill>
                <a:latin typeface="Arial"/>
                <a:cs typeface="Arial" pitchFamily="34" charset="0"/>
              </a:rPr>
              <a:t>Environmental Impact Assessment ( EIA ) Process</a:t>
            </a:r>
          </a:p>
          <a:p>
            <a:pPr lvl="0" fontAlgn="base">
              <a:spcAft>
                <a:spcPct val="0"/>
              </a:spcAft>
              <a:buFont typeface="Wingdings" panose="05000000000000000000" pitchFamily="2" charset="2"/>
              <a:buChar char="v"/>
              <a:defRPr/>
            </a:pPr>
            <a:r>
              <a:rPr lang="en-US" altLang="en-US" sz="2400" kern="0" dirty="0">
                <a:solidFill>
                  <a:srgbClr val="000000"/>
                </a:solidFill>
                <a:latin typeface="Arial"/>
                <a:cs typeface="Arial" pitchFamily="34" charset="0"/>
              </a:rPr>
              <a:t>Challenges in Implementing EIA Process </a:t>
            </a:r>
          </a:p>
          <a:p>
            <a:pPr marL="0" indent="0">
              <a:lnSpc>
                <a:spcPts val="3400"/>
              </a:lnSpc>
              <a:buNone/>
            </a:pPr>
            <a:endParaRPr lang="en-GB" sz="1400" dirty="0">
              <a:solidFill>
                <a:schemeClr val="accent1">
                  <a:lumMod val="75000"/>
                </a:schemeClr>
              </a:solidFill>
            </a:endParaRPr>
          </a:p>
        </p:txBody>
      </p:sp>
    </p:spTree>
    <p:extLst>
      <p:ext uri="{BB962C8B-B14F-4D97-AF65-F5344CB8AC3E}">
        <p14:creationId xmlns:p14="http://schemas.microsoft.com/office/powerpoint/2010/main" val="215131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IG 10.jpg"/>
          <p:cNvPicPr>
            <a:picLocks noChangeAspect="1"/>
          </p:cNvPicPr>
          <p:nvPr/>
        </p:nvPicPr>
        <p:blipFill>
          <a:blip r:embed="rId2" cstate="print"/>
          <a:stretch>
            <a:fillRect/>
          </a:stretch>
        </p:blipFill>
        <p:spPr>
          <a:xfrm>
            <a:off x="1" y="0"/>
            <a:ext cx="9905999" cy="6858000"/>
          </a:xfrm>
          <a:prstGeom prst="rect">
            <a:avLst/>
          </a:prstGeom>
        </p:spPr>
      </p:pic>
      <p:sp>
        <p:nvSpPr>
          <p:cNvPr id="8" name="Title 7"/>
          <p:cNvSpPr>
            <a:spLocks noGrp="1"/>
          </p:cNvSpPr>
          <p:nvPr>
            <p:ph type="title"/>
          </p:nvPr>
        </p:nvSpPr>
        <p:spPr/>
        <p:txBody>
          <a:bodyPr>
            <a:normAutofit/>
          </a:bodyPr>
          <a:lstStyle/>
          <a:p>
            <a:pPr algn="l"/>
            <a:r>
              <a:rPr lang="en-AU" altLang="en-US" dirty="0"/>
              <a:t>ORGANIZATION FRAMEWORK </a:t>
            </a:r>
            <a:endParaRPr lang="en-US" dirty="0"/>
          </a:p>
        </p:txBody>
      </p:sp>
      <p:sp>
        <p:nvSpPr>
          <p:cNvPr id="9" name="Content Placeholder 2"/>
          <p:cNvSpPr>
            <a:spLocks noGrp="1"/>
          </p:cNvSpPr>
          <p:nvPr>
            <p:ph idx="1"/>
          </p:nvPr>
        </p:nvSpPr>
        <p:spPr>
          <a:xfrm>
            <a:off x="457200" y="1341438"/>
            <a:ext cx="8953500" cy="5183906"/>
          </a:xfrm>
        </p:spPr>
        <p:txBody>
          <a:bodyPr>
            <a:normAutofit/>
          </a:bodyPr>
          <a:lstStyle/>
          <a:p>
            <a:pPr marL="457200" lvl="1" indent="-457200">
              <a:buFont typeface="Wingdings" panose="05000000000000000000" pitchFamily="2" charset="2"/>
              <a:buChar char="v"/>
            </a:pPr>
            <a:r>
              <a:rPr lang="en-AU" altLang="en-US" dirty="0"/>
              <a:t>Name of Organization: </a:t>
            </a:r>
          </a:p>
          <a:p>
            <a:pPr marL="0" lvl="1" indent="0">
              <a:buNone/>
            </a:pPr>
            <a:r>
              <a:rPr lang="en-AU" altLang="en-US" u="sng" dirty="0"/>
              <a:t>M</a:t>
            </a:r>
            <a:r>
              <a:rPr lang="en-AU" altLang="en-US" dirty="0"/>
              <a:t>inistry of </a:t>
            </a:r>
            <a:r>
              <a:rPr lang="en-AU" altLang="en-US" u="sng" dirty="0"/>
              <a:t>E</a:t>
            </a:r>
            <a:r>
              <a:rPr lang="en-AU" altLang="en-US" dirty="0"/>
              <a:t>nvironment </a:t>
            </a:r>
            <a:r>
              <a:rPr lang="en-AU" altLang="en-US" u="sng" dirty="0"/>
              <a:t>C</a:t>
            </a:r>
            <a:r>
              <a:rPr lang="en-AU" altLang="en-US" dirty="0"/>
              <a:t>limate Change </a:t>
            </a:r>
            <a:r>
              <a:rPr lang="en-AU" altLang="en-US" u="sng" dirty="0"/>
              <a:t>D</a:t>
            </a:r>
            <a:r>
              <a:rPr lang="en-AU" altLang="en-US" dirty="0"/>
              <a:t>isaster Management &amp; </a:t>
            </a:r>
            <a:r>
              <a:rPr lang="en-AU" altLang="en-US" u="sng" dirty="0"/>
              <a:t>M</a:t>
            </a:r>
            <a:r>
              <a:rPr lang="en-AU" altLang="en-US" dirty="0"/>
              <a:t>eteorology ( MECDM), Solomon Islands</a:t>
            </a:r>
          </a:p>
          <a:p>
            <a:pPr marL="457200" lvl="1" indent="-457200">
              <a:buFont typeface="Wingdings" panose="05000000000000000000" pitchFamily="2" charset="2"/>
              <a:buChar char="v"/>
            </a:pPr>
            <a:r>
              <a:rPr lang="en-AU" altLang="en-US" dirty="0"/>
              <a:t>Structure of Organization: </a:t>
            </a:r>
          </a:p>
          <a:p>
            <a:pPr marL="0" lvl="1" indent="0">
              <a:buNone/>
            </a:pPr>
            <a:endParaRPr lang="en-AU" altLang="en-US" dirty="0"/>
          </a:p>
        </p:txBody>
      </p:sp>
      <p:sp>
        <p:nvSpPr>
          <p:cNvPr id="2" name="Rounded Rectangle 1"/>
          <p:cNvSpPr/>
          <p:nvPr/>
        </p:nvSpPr>
        <p:spPr>
          <a:xfrm>
            <a:off x="3800872" y="3284984"/>
            <a:ext cx="1296144"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Minister</a:t>
            </a:r>
          </a:p>
        </p:txBody>
      </p:sp>
      <p:sp>
        <p:nvSpPr>
          <p:cNvPr id="3" name="Rounded Rectangle 2"/>
          <p:cNvSpPr/>
          <p:nvPr/>
        </p:nvSpPr>
        <p:spPr>
          <a:xfrm>
            <a:off x="3800872" y="4005063"/>
            <a:ext cx="1296144" cy="6621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PS</a:t>
            </a:r>
          </a:p>
        </p:txBody>
      </p:sp>
      <p:sp>
        <p:nvSpPr>
          <p:cNvPr id="4" name="Rounded Rectangle 3"/>
          <p:cNvSpPr/>
          <p:nvPr/>
        </p:nvSpPr>
        <p:spPr>
          <a:xfrm>
            <a:off x="5644750" y="4855840"/>
            <a:ext cx="129614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CCD</a:t>
            </a:r>
          </a:p>
        </p:txBody>
      </p:sp>
      <p:sp>
        <p:nvSpPr>
          <p:cNvPr id="5" name="Rounded Rectangle 4"/>
          <p:cNvSpPr/>
          <p:nvPr/>
        </p:nvSpPr>
        <p:spPr>
          <a:xfrm>
            <a:off x="4017978" y="4855840"/>
            <a:ext cx="1224136" cy="72008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ECD</a:t>
            </a:r>
          </a:p>
        </p:txBody>
      </p:sp>
      <p:sp>
        <p:nvSpPr>
          <p:cNvPr id="6" name="Rounded Rectangle 5"/>
          <p:cNvSpPr/>
          <p:nvPr/>
        </p:nvSpPr>
        <p:spPr>
          <a:xfrm>
            <a:off x="2501888" y="4869160"/>
            <a:ext cx="117694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NDMO</a:t>
            </a:r>
          </a:p>
        </p:txBody>
      </p:sp>
      <p:sp>
        <p:nvSpPr>
          <p:cNvPr id="10" name="Rounded Rectangle 9"/>
          <p:cNvSpPr/>
          <p:nvPr/>
        </p:nvSpPr>
        <p:spPr>
          <a:xfrm>
            <a:off x="866596" y="4869160"/>
            <a:ext cx="129614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 Service</a:t>
            </a:r>
          </a:p>
        </p:txBody>
      </p:sp>
      <p:sp>
        <p:nvSpPr>
          <p:cNvPr id="11" name="Rounded Rectangle 10"/>
          <p:cNvSpPr/>
          <p:nvPr/>
        </p:nvSpPr>
        <p:spPr>
          <a:xfrm>
            <a:off x="7155397" y="4828356"/>
            <a:ext cx="1603107"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COOPERATE Service</a:t>
            </a:r>
          </a:p>
        </p:txBody>
      </p:sp>
      <p:sp>
        <p:nvSpPr>
          <p:cNvPr id="13" name="Down Arrow 12"/>
          <p:cNvSpPr/>
          <p:nvPr/>
        </p:nvSpPr>
        <p:spPr>
          <a:xfrm>
            <a:off x="4232920" y="3861049"/>
            <a:ext cx="288032"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entagon 20"/>
          <p:cNvSpPr/>
          <p:nvPr/>
        </p:nvSpPr>
        <p:spPr>
          <a:xfrm>
            <a:off x="2162741" y="5085184"/>
            <a:ext cx="402636"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entagon 21"/>
          <p:cNvSpPr/>
          <p:nvPr/>
        </p:nvSpPr>
        <p:spPr>
          <a:xfrm>
            <a:off x="3678830" y="5075584"/>
            <a:ext cx="402636" cy="2256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entagon 22"/>
          <p:cNvSpPr/>
          <p:nvPr/>
        </p:nvSpPr>
        <p:spPr>
          <a:xfrm>
            <a:off x="5258409" y="5085184"/>
            <a:ext cx="440904" cy="2160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entagon 23"/>
          <p:cNvSpPr/>
          <p:nvPr/>
        </p:nvSpPr>
        <p:spPr>
          <a:xfrm>
            <a:off x="6940894" y="5075585"/>
            <a:ext cx="298714" cy="2256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445766" y="4625111"/>
            <a:ext cx="144016" cy="305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8256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IG 10.jpg"/>
          <p:cNvPicPr>
            <a:picLocks noChangeAspect="1"/>
          </p:cNvPicPr>
          <p:nvPr/>
        </p:nvPicPr>
        <p:blipFill>
          <a:blip r:embed="rId2" cstate="print"/>
          <a:stretch>
            <a:fillRect/>
          </a:stretch>
        </p:blipFill>
        <p:spPr>
          <a:xfrm>
            <a:off x="1" y="0"/>
            <a:ext cx="9905999" cy="6858000"/>
          </a:xfrm>
          <a:prstGeom prst="rect">
            <a:avLst/>
          </a:prstGeom>
        </p:spPr>
      </p:pic>
      <p:sp>
        <p:nvSpPr>
          <p:cNvPr id="8" name="Title 7"/>
          <p:cNvSpPr>
            <a:spLocks noGrp="1"/>
          </p:cNvSpPr>
          <p:nvPr>
            <p:ph type="title"/>
          </p:nvPr>
        </p:nvSpPr>
        <p:spPr>
          <a:xfrm>
            <a:off x="495300" y="274638"/>
            <a:ext cx="8915400" cy="706090"/>
          </a:xfrm>
        </p:spPr>
        <p:txBody>
          <a:bodyPr>
            <a:normAutofit fontScale="90000"/>
          </a:bodyPr>
          <a:lstStyle/>
          <a:p>
            <a:pPr algn="l"/>
            <a:r>
              <a:rPr lang="en-AU" altLang="en-US" dirty="0"/>
              <a:t>ORGANIZATION FRAMEWORK </a:t>
            </a:r>
            <a:endParaRPr lang="en-US" dirty="0"/>
          </a:p>
        </p:txBody>
      </p:sp>
      <p:sp>
        <p:nvSpPr>
          <p:cNvPr id="9" name="Content Placeholder 2"/>
          <p:cNvSpPr>
            <a:spLocks noGrp="1"/>
          </p:cNvSpPr>
          <p:nvPr>
            <p:ph idx="1"/>
          </p:nvPr>
        </p:nvSpPr>
        <p:spPr>
          <a:xfrm>
            <a:off x="457200" y="980728"/>
            <a:ext cx="9176320" cy="5544616"/>
          </a:xfrm>
        </p:spPr>
        <p:txBody>
          <a:bodyPr>
            <a:normAutofit fontScale="62500" lnSpcReduction="20000"/>
          </a:bodyPr>
          <a:lstStyle/>
          <a:p>
            <a:pPr marL="0" lvl="1" indent="0">
              <a:buNone/>
            </a:pPr>
            <a:endParaRPr lang="en-AU" altLang="en-US" dirty="0"/>
          </a:p>
          <a:p>
            <a:pPr marL="457200" lvl="1" indent="-457200">
              <a:buFont typeface="Wingdings" panose="05000000000000000000" pitchFamily="2" charset="2"/>
              <a:buChar char="v"/>
            </a:pPr>
            <a:r>
              <a:rPr lang="en-AU" altLang="en-US" sz="4000" b="1" dirty="0"/>
              <a:t>Vision:</a:t>
            </a:r>
          </a:p>
          <a:p>
            <a:pPr marL="0" lvl="1" indent="0">
              <a:buNone/>
            </a:pPr>
            <a:r>
              <a:rPr lang="en-US" sz="3800" dirty="0"/>
              <a:t>“A safe, sustainable and resilient environment for Solomon Islands”</a:t>
            </a:r>
          </a:p>
          <a:p>
            <a:pPr marL="0" lvl="1" indent="0">
              <a:buNone/>
            </a:pPr>
            <a:endParaRPr lang="en-AU" altLang="en-US" sz="2400" dirty="0"/>
          </a:p>
          <a:p>
            <a:pPr marL="457200" lvl="1" indent="-457200">
              <a:buFont typeface="Wingdings" panose="05000000000000000000" pitchFamily="2" charset="2"/>
              <a:buChar char="v"/>
            </a:pPr>
            <a:r>
              <a:rPr lang="en-AU" altLang="en-US" sz="4000" b="1" dirty="0"/>
              <a:t>Missions of Organization:</a:t>
            </a:r>
          </a:p>
          <a:p>
            <a:pPr marL="0" lvl="1" indent="0">
              <a:buNone/>
            </a:pPr>
            <a:r>
              <a:rPr lang="en-US" altLang="en-US" sz="3800" dirty="0"/>
              <a:t>To provide an enabling environment for the safety and socio-economic development of Solomon Islands through application of necessary safeguards on:</a:t>
            </a:r>
          </a:p>
          <a:p>
            <a:pPr marL="457200" lvl="1" indent="-457200">
              <a:buFont typeface="Wingdings" panose="05000000000000000000" pitchFamily="2" charset="2"/>
              <a:buChar char="ü"/>
            </a:pPr>
            <a:r>
              <a:rPr lang="en-US" altLang="en-US" sz="3800" dirty="0"/>
              <a:t> sustainable management of natural resources and protection of the</a:t>
            </a:r>
          </a:p>
          <a:p>
            <a:pPr marL="0" lvl="1" indent="0">
              <a:buNone/>
            </a:pPr>
            <a:r>
              <a:rPr lang="en-US" altLang="en-US" sz="3800" dirty="0"/>
              <a:t>environment</a:t>
            </a:r>
          </a:p>
          <a:p>
            <a:pPr marL="457200" lvl="1" indent="-457200">
              <a:buFont typeface="Wingdings" panose="05000000000000000000" pitchFamily="2" charset="2"/>
              <a:buChar char="ü"/>
            </a:pPr>
            <a:r>
              <a:rPr lang="en-US" altLang="en-US" sz="3800" dirty="0"/>
              <a:t> Preparing for and responding to climate change,</a:t>
            </a:r>
          </a:p>
          <a:p>
            <a:pPr marL="457200" lvl="1" indent="-457200">
              <a:buFont typeface="Wingdings" panose="05000000000000000000" pitchFamily="2" charset="2"/>
              <a:buChar char="ü"/>
            </a:pPr>
            <a:r>
              <a:rPr lang="en-US" altLang="en-US" sz="3800" dirty="0"/>
              <a:t> Leading and coordinating disaster risk management,</a:t>
            </a:r>
          </a:p>
          <a:p>
            <a:pPr marL="457200" lvl="1" indent="-457200">
              <a:buFont typeface="Wingdings" panose="05000000000000000000" pitchFamily="2" charset="2"/>
              <a:buChar char="ü"/>
            </a:pPr>
            <a:r>
              <a:rPr lang="en-US" altLang="en-US" sz="3800" dirty="0"/>
              <a:t> Providing meteorological and allied services,</a:t>
            </a:r>
          </a:p>
          <a:p>
            <a:pPr marL="457200" lvl="1" indent="-457200">
              <a:buFont typeface="Wingdings" panose="05000000000000000000" pitchFamily="2" charset="2"/>
              <a:buChar char="ü"/>
            </a:pPr>
            <a:r>
              <a:rPr lang="en-US" altLang="en-US" sz="3800" dirty="0"/>
              <a:t>Developing and providing the enabling environment for the planning and implementation of functions and technical services of the ministry.</a:t>
            </a:r>
          </a:p>
          <a:p>
            <a:pPr marL="0" lvl="1" indent="0">
              <a:buNone/>
            </a:pPr>
            <a:endParaRPr lang="en-AU" altLang="en-US" dirty="0"/>
          </a:p>
          <a:p>
            <a:pPr marL="0" indent="0">
              <a:buNone/>
            </a:pPr>
            <a:endParaRPr lang="en-AU" altLang="en-US" dirty="0"/>
          </a:p>
        </p:txBody>
      </p:sp>
    </p:spTree>
    <p:extLst>
      <p:ext uri="{BB962C8B-B14F-4D97-AF65-F5344CB8AC3E}">
        <p14:creationId xmlns:p14="http://schemas.microsoft.com/office/powerpoint/2010/main" val="1505163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IG 10.jpg"/>
          <p:cNvPicPr>
            <a:picLocks noChangeAspect="1"/>
          </p:cNvPicPr>
          <p:nvPr/>
        </p:nvPicPr>
        <p:blipFill>
          <a:blip r:embed="rId2" cstate="print"/>
          <a:stretch>
            <a:fillRect/>
          </a:stretch>
        </p:blipFill>
        <p:spPr>
          <a:xfrm>
            <a:off x="1" y="-51758"/>
            <a:ext cx="9905999" cy="6858000"/>
          </a:xfrm>
          <a:prstGeom prst="rect">
            <a:avLst/>
          </a:prstGeom>
        </p:spPr>
      </p:pic>
      <p:sp>
        <p:nvSpPr>
          <p:cNvPr id="7" name="Title 6"/>
          <p:cNvSpPr>
            <a:spLocks noGrp="1"/>
          </p:cNvSpPr>
          <p:nvPr>
            <p:ph type="title"/>
          </p:nvPr>
        </p:nvSpPr>
        <p:spPr/>
        <p:txBody>
          <a:bodyPr>
            <a:noAutofit/>
          </a:bodyPr>
          <a:lstStyle/>
          <a:p>
            <a:pPr algn="l"/>
            <a:r>
              <a:rPr lang="en-AU" altLang="en-US" sz="4000" dirty="0"/>
              <a:t>ENVIRONMENT AND CONSERVATION DIVISION (ECD)</a:t>
            </a:r>
            <a:br>
              <a:rPr lang="en-AU" altLang="en-US" dirty="0"/>
            </a:br>
            <a:endParaRPr lang="en-US" dirty="0"/>
          </a:p>
        </p:txBody>
      </p:sp>
      <p:sp>
        <p:nvSpPr>
          <p:cNvPr id="8" name="Content Placeholder 7"/>
          <p:cNvSpPr>
            <a:spLocks noGrp="1"/>
          </p:cNvSpPr>
          <p:nvPr>
            <p:ph idx="1"/>
          </p:nvPr>
        </p:nvSpPr>
        <p:spPr>
          <a:xfrm>
            <a:off x="495300" y="1340768"/>
            <a:ext cx="8915400" cy="4968551"/>
          </a:xfrm>
        </p:spPr>
        <p:txBody>
          <a:bodyPr>
            <a:normAutofit fontScale="92500" lnSpcReduction="20000"/>
          </a:bodyPr>
          <a:lstStyle/>
          <a:p>
            <a:pPr marL="0" indent="0">
              <a:buFontTx/>
              <a:buNone/>
            </a:pPr>
            <a:r>
              <a:rPr lang="en-AU" altLang="en-US" sz="2800" dirty="0"/>
              <a:t>VISION:  </a:t>
            </a:r>
          </a:p>
          <a:p>
            <a:pPr marL="0" indent="0">
              <a:buFontTx/>
              <a:buNone/>
            </a:pPr>
            <a:r>
              <a:rPr lang="en-AU" altLang="en-US" sz="2800" dirty="0"/>
              <a:t>To ensure the Environment and Natural Resources of Solomon Islands are protected, managed and sustainably used for the maximum benefit of the Government and people of Solomon Islands.</a:t>
            </a:r>
          </a:p>
          <a:p>
            <a:pPr marL="0" indent="0">
              <a:buFontTx/>
              <a:buNone/>
            </a:pPr>
            <a:endParaRPr lang="en-AU" altLang="en-US" sz="1400" dirty="0"/>
          </a:p>
          <a:p>
            <a:pPr marL="0" indent="0">
              <a:buFontTx/>
              <a:buNone/>
            </a:pPr>
            <a:r>
              <a:rPr lang="en-AU" altLang="en-US" sz="2800" dirty="0"/>
              <a:t>MISSION: </a:t>
            </a:r>
          </a:p>
          <a:p>
            <a:pPr marL="0" indent="0">
              <a:buFontTx/>
              <a:buNone/>
            </a:pPr>
            <a:r>
              <a:rPr lang="en-AU" altLang="en-US" sz="2800" dirty="0"/>
              <a:t>To improve and strengthen the national institutional and administrative capacity of the division to be able to promote the protection, conservation and sustainable management of the use of the environment and natural resources of Solomon Islands.</a:t>
            </a:r>
          </a:p>
          <a:p>
            <a:pPr marL="0" indent="0">
              <a:buFontTx/>
              <a:buNone/>
            </a:pPr>
            <a:endParaRPr lang="en-AU" altLang="en-US" sz="1800" dirty="0"/>
          </a:p>
          <a:p>
            <a:pPr marL="0" indent="0">
              <a:buFontTx/>
              <a:buNone/>
            </a:pPr>
            <a:r>
              <a:rPr lang="en-AU" altLang="en-US" sz="2800" dirty="0"/>
              <a:t>Technical Manuals: </a:t>
            </a:r>
          </a:p>
          <a:p>
            <a:pPr marL="0" indent="0">
              <a:buFontTx/>
              <a:buNone/>
            </a:pPr>
            <a:r>
              <a:rPr lang="en-AU" altLang="en-US" sz="2800" dirty="0"/>
              <a:t>Solomon Islands EIA Guideline 2010 and Protected Areas Toolkit.</a:t>
            </a:r>
          </a:p>
          <a:p>
            <a:pPr marL="0" indent="0" algn="just">
              <a:buNone/>
            </a:pPr>
            <a:endParaRPr lang="en-US" sz="2800" dirty="0">
              <a:solidFill>
                <a:prstClr val="black"/>
              </a:solidFill>
              <a:latin typeface="Arial"/>
              <a:cs typeface="Arial"/>
            </a:endParaRPr>
          </a:p>
          <a:p>
            <a:pPr marL="0" lvl="0" indent="0" algn="just">
              <a:buNone/>
            </a:pPr>
            <a:endParaRPr lang="en-US" sz="2900" dirty="0">
              <a:solidFill>
                <a:prstClr val="black"/>
              </a:solidFill>
              <a:latin typeface="Arial"/>
              <a:cs typeface="Arial"/>
            </a:endParaRPr>
          </a:p>
          <a:p>
            <a:pPr lvl="0" algn="just"/>
            <a:endParaRPr lang="en-US" sz="2900" dirty="0">
              <a:solidFill>
                <a:prstClr val="black"/>
              </a:solidFill>
              <a:latin typeface="Arial"/>
              <a:cs typeface="Arial"/>
            </a:endParaRPr>
          </a:p>
          <a:p>
            <a:endParaRPr lang="en-US" dirty="0"/>
          </a:p>
        </p:txBody>
      </p:sp>
    </p:spTree>
    <p:extLst>
      <p:ext uri="{BB962C8B-B14F-4D97-AF65-F5344CB8AC3E}">
        <p14:creationId xmlns:p14="http://schemas.microsoft.com/office/powerpoint/2010/main" val="1161331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IG 10.jpg"/>
          <p:cNvPicPr>
            <a:picLocks noChangeAspect="1"/>
          </p:cNvPicPr>
          <p:nvPr/>
        </p:nvPicPr>
        <p:blipFill>
          <a:blip r:embed="rId2" cstate="print"/>
          <a:stretch>
            <a:fillRect/>
          </a:stretch>
        </p:blipFill>
        <p:spPr>
          <a:xfrm>
            <a:off x="1" y="-51758"/>
            <a:ext cx="9905999" cy="6909758"/>
          </a:xfrm>
          <a:prstGeom prst="rect">
            <a:avLst/>
          </a:prstGeom>
        </p:spPr>
      </p:pic>
      <p:sp>
        <p:nvSpPr>
          <p:cNvPr id="2" name="Title 1"/>
          <p:cNvSpPr>
            <a:spLocks noGrp="1"/>
          </p:cNvSpPr>
          <p:nvPr>
            <p:ph type="title"/>
          </p:nvPr>
        </p:nvSpPr>
        <p:spPr>
          <a:xfrm>
            <a:off x="495300" y="116632"/>
            <a:ext cx="8915400" cy="720080"/>
          </a:xfrm>
        </p:spPr>
        <p:txBody>
          <a:bodyPr>
            <a:normAutofit fontScale="90000"/>
          </a:bodyPr>
          <a:lstStyle/>
          <a:p>
            <a:pPr algn="l"/>
            <a:r>
              <a:rPr lang="en-US" altLang="en-US" dirty="0"/>
              <a:t>FUNCTION OF ECD</a:t>
            </a:r>
            <a:endParaRPr lang="en-US" dirty="0"/>
          </a:p>
        </p:txBody>
      </p:sp>
      <p:sp>
        <p:nvSpPr>
          <p:cNvPr id="8" name="Content Placeholder 2"/>
          <p:cNvSpPr>
            <a:spLocks noGrp="1"/>
          </p:cNvSpPr>
          <p:nvPr>
            <p:ph idx="1"/>
          </p:nvPr>
        </p:nvSpPr>
        <p:spPr>
          <a:xfrm>
            <a:off x="344488" y="1005102"/>
            <a:ext cx="9289032" cy="4728155"/>
          </a:xfrm>
        </p:spPr>
        <p:txBody>
          <a:bodyPr>
            <a:noAutofit/>
          </a:bodyPr>
          <a:lstStyle/>
          <a:p>
            <a:pPr>
              <a:buFont typeface="Wingdings" panose="05000000000000000000" pitchFamily="2" charset="2"/>
              <a:buChar char="q"/>
              <a:defRPr/>
            </a:pPr>
            <a:r>
              <a:rPr lang="en-US" sz="2400" b="1" dirty="0">
                <a:cs typeface="Arial" pitchFamily="34" charset="0"/>
              </a:rPr>
              <a:t>Responsible for the sound management &amp; sustainable utilization of the country’s natural resource base &amp; better protection of its environment.</a:t>
            </a:r>
            <a:endParaRPr lang="en-US" sz="2000" b="1" dirty="0">
              <a:cs typeface="Arial" pitchFamily="34" charset="0"/>
            </a:endParaRPr>
          </a:p>
          <a:p>
            <a:pPr>
              <a:buFont typeface="Wingdings" panose="05000000000000000000" pitchFamily="2" charset="2"/>
              <a:buChar char="q"/>
              <a:defRPr/>
            </a:pPr>
            <a:r>
              <a:rPr lang="en-US" sz="2000" dirty="0">
                <a:cs typeface="Arial" pitchFamily="34" charset="0"/>
              </a:rPr>
              <a:t> </a:t>
            </a:r>
            <a:r>
              <a:rPr lang="en-US" sz="2400" dirty="0">
                <a:cs typeface="Arial" pitchFamily="34" charset="0"/>
              </a:rPr>
              <a:t>It does this through:</a:t>
            </a:r>
          </a:p>
          <a:p>
            <a:pPr lvl="1">
              <a:buFont typeface="Wingdings" panose="05000000000000000000" pitchFamily="2" charset="2"/>
              <a:buChar char="Ø"/>
              <a:defRPr/>
            </a:pPr>
            <a:r>
              <a:rPr lang="en-US" sz="2400" dirty="0">
                <a:cs typeface="Arial" pitchFamily="34" charset="0"/>
              </a:rPr>
              <a:t>Environment Act 1998 &amp; Environment Regulation 2008</a:t>
            </a:r>
          </a:p>
          <a:p>
            <a:pPr lvl="1">
              <a:buFont typeface="Wingdings" panose="05000000000000000000" pitchFamily="2" charset="2"/>
              <a:buChar char="Ø"/>
              <a:defRPr/>
            </a:pPr>
            <a:r>
              <a:rPr lang="en-US" sz="2400" dirty="0">
                <a:cs typeface="Arial" pitchFamily="34" charset="0"/>
              </a:rPr>
              <a:t>Wildlife  Protection &amp; Management Act 1998; Wildlife Protection &amp; Management Regulation 2008</a:t>
            </a:r>
          </a:p>
          <a:p>
            <a:pPr lvl="1">
              <a:buFont typeface="Wingdings" panose="05000000000000000000" pitchFamily="2" charset="2"/>
              <a:buChar char="Ø"/>
              <a:defRPr/>
            </a:pPr>
            <a:r>
              <a:rPr lang="en-US" sz="2400" dirty="0">
                <a:cs typeface="Arial" pitchFamily="34" charset="0"/>
              </a:rPr>
              <a:t> Protected Areas Act 2010  and Protected Areas Regulations 2012</a:t>
            </a:r>
          </a:p>
          <a:p>
            <a:pPr>
              <a:buFont typeface="Wingdings" panose="05000000000000000000" pitchFamily="2" charset="2"/>
              <a:buChar char="q"/>
              <a:defRPr/>
            </a:pPr>
            <a:r>
              <a:rPr lang="en-US" sz="2400" dirty="0">
                <a:cs typeface="Arial" pitchFamily="34" charset="0"/>
              </a:rPr>
              <a:t>Party to a number of Multilateral Environmental Agreements (MEA). Responsible for the implementation of these MEAs nationally</a:t>
            </a:r>
          </a:p>
          <a:p>
            <a:pPr>
              <a:buFont typeface="Wingdings" panose="05000000000000000000" pitchFamily="2" charset="2"/>
              <a:buChar char="q"/>
              <a:defRPr/>
            </a:pPr>
            <a:r>
              <a:rPr lang="en-US" sz="2400" dirty="0">
                <a:cs typeface="Arial" pitchFamily="34" charset="0"/>
              </a:rPr>
              <a:t>Implement Global , Regional and National Projects and Programmes</a:t>
            </a:r>
          </a:p>
          <a:p>
            <a:pPr marL="0" indent="0">
              <a:lnSpc>
                <a:spcPts val="3400"/>
              </a:lnSpc>
              <a:buNone/>
            </a:pPr>
            <a:endParaRPr lang="en-GB" sz="2400" dirty="0">
              <a:solidFill>
                <a:schemeClr val="accent1">
                  <a:lumMod val="75000"/>
                </a:schemeClr>
              </a:solidFill>
            </a:endParaRPr>
          </a:p>
        </p:txBody>
      </p:sp>
    </p:spTree>
    <p:extLst>
      <p:ext uri="{BB962C8B-B14F-4D97-AF65-F5344CB8AC3E}">
        <p14:creationId xmlns:p14="http://schemas.microsoft.com/office/powerpoint/2010/main" val="215131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 10.jpg"/>
          <p:cNvPicPr>
            <a:picLocks noChangeAspect="1"/>
          </p:cNvPicPr>
          <p:nvPr/>
        </p:nvPicPr>
        <p:blipFill>
          <a:blip r:embed="rId2" cstate="print"/>
          <a:stretch>
            <a:fillRect/>
          </a:stretch>
        </p:blipFill>
        <p:spPr>
          <a:xfrm>
            <a:off x="272480" y="88936"/>
            <a:ext cx="9777536" cy="6769064"/>
          </a:xfrm>
          <a:prstGeom prst="rect">
            <a:avLst/>
          </a:prstGeom>
        </p:spPr>
      </p:pic>
      <p:sp>
        <p:nvSpPr>
          <p:cNvPr id="9" name="Title 8"/>
          <p:cNvSpPr>
            <a:spLocks noGrp="1"/>
          </p:cNvSpPr>
          <p:nvPr>
            <p:ph type="title"/>
          </p:nvPr>
        </p:nvSpPr>
        <p:spPr/>
        <p:txBody>
          <a:bodyPr>
            <a:normAutofit fontScale="90000"/>
          </a:bodyPr>
          <a:lstStyle/>
          <a:p>
            <a:pPr algn="l"/>
            <a:r>
              <a:rPr lang="en-US" altLang="en-US" dirty="0">
                <a:cs typeface="Arial" pitchFamily="34" charset="0"/>
              </a:rPr>
              <a:t>ENVIRONMENTAL LAWS &amp; REGULATIONS</a:t>
            </a:r>
            <a:endParaRPr lang="en-US" dirty="0"/>
          </a:p>
        </p:txBody>
      </p:sp>
      <p:sp>
        <p:nvSpPr>
          <p:cNvPr id="2" name="Rectangle 1"/>
          <p:cNvSpPr/>
          <p:nvPr/>
        </p:nvSpPr>
        <p:spPr>
          <a:xfrm>
            <a:off x="704528" y="1412776"/>
            <a:ext cx="8706172" cy="4154984"/>
          </a:xfrm>
          <a:prstGeom prst="rect">
            <a:avLst/>
          </a:prstGeom>
        </p:spPr>
        <p:txBody>
          <a:bodyPr wrap="square">
            <a:spAutoFit/>
          </a:bodyPr>
          <a:lstStyle/>
          <a:p>
            <a:pPr marL="514350" indent="-514350">
              <a:buFontTx/>
              <a:buAutoNum type="arabicPeriod"/>
            </a:pPr>
            <a:r>
              <a:rPr lang="en-US" altLang="en-US" sz="2800" b="1" dirty="0">
                <a:cs typeface="Arial" pitchFamily="34" charset="0"/>
              </a:rPr>
              <a:t>Environment Act 1998</a:t>
            </a:r>
          </a:p>
          <a:p>
            <a:pPr marL="514350" indent="-514350"/>
            <a:endParaRPr lang="en-US" altLang="en-US" sz="2000" dirty="0">
              <a:cs typeface="Arial" pitchFamily="34" charset="0"/>
            </a:endParaRPr>
          </a:p>
          <a:p>
            <a:pPr marL="514350" indent="-514350">
              <a:buFont typeface="Wingdings" pitchFamily="2" charset="2"/>
              <a:buChar char="q"/>
            </a:pPr>
            <a:r>
              <a:rPr lang="en-US" altLang="en-US" sz="2400" dirty="0">
                <a:cs typeface="Arial" pitchFamily="34" charset="0"/>
              </a:rPr>
              <a:t> Function of Environment Act 1998 is to protect, restore &amp; enhance the quality of environment of Solomon Islands. </a:t>
            </a:r>
          </a:p>
          <a:p>
            <a:pPr marL="514350" indent="-514350"/>
            <a:endParaRPr lang="en-US" altLang="en-US" sz="2400" dirty="0">
              <a:cs typeface="Arial" pitchFamily="34" charset="0"/>
            </a:endParaRPr>
          </a:p>
          <a:p>
            <a:pPr marL="514350" indent="-514350">
              <a:buFont typeface="Wingdings" pitchFamily="2" charset="2"/>
              <a:buChar char="q"/>
            </a:pPr>
            <a:r>
              <a:rPr lang="en-US" altLang="en-US" sz="2400" dirty="0">
                <a:cs typeface="Arial" pitchFamily="34" charset="0"/>
              </a:rPr>
              <a:t> Environment Act has 2 main parts to help facilitate restoration &amp; protection of environment;</a:t>
            </a:r>
          </a:p>
          <a:p>
            <a:pPr marL="769938" lvl="1" indent="-514350">
              <a:buFontTx/>
              <a:buAutoNum type="romanLcPeriod"/>
            </a:pPr>
            <a:r>
              <a:rPr lang="en-US" altLang="en-US" sz="2400" dirty="0">
                <a:cs typeface="Arial" pitchFamily="34" charset="0"/>
              </a:rPr>
              <a:t>The requirement for development control &amp; EIA to be applied in the approval of development projects.</a:t>
            </a:r>
          </a:p>
          <a:p>
            <a:pPr marL="769938" lvl="1" indent="-514350">
              <a:buFontTx/>
              <a:buAutoNum type="romanLcPeriod"/>
            </a:pPr>
            <a:r>
              <a:rPr lang="en-US" altLang="en-US" sz="2400" dirty="0">
                <a:cs typeface="Arial" pitchFamily="34" charset="0"/>
              </a:rPr>
              <a:t> Specific requirement for pollution control to be exercised in the management of wastes.</a:t>
            </a:r>
          </a:p>
        </p:txBody>
      </p:sp>
    </p:spTree>
    <p:extLst>
      <p:ext uri="{BB962C8B-B14F-4D97-AF65-F5344CB8AC3E}">
        <p14:creationId xmlns:p14="http://schemas.microsoft.com/office/powerpoint/2010/main" val="503484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IG 10.jpg"/>
          <p:cNvPicPr>
            <a:picLocks noChangeAspect="1"/>
          </p:cNvPicPr>
          <p:nvPr/>
        </p:nvPicPr>
        <p:blipFill>
          <a:blip r:embed="rId2" cstate="print"/>
          <a:stretch>
            <a:fillRect/>
          </a:stretch>
        </p:blipFill>
        <p:spPr>
          <a:xfrm>
            <a:off x="272480" y="-51757"/>
            <a:ext cx="9906000" cy="6858000"/>
          </a:xfrm>
          <a:prstGeom prst="rect">
            <a:avLst/>
          </a:prstGeom>
        </p:spPr>
      </p:pic>
      <p:sp>
        <p:nvSpPr>
          <p:cNvPr id="8" name="Title 1"/>
          <p:cNvSpPr txBox="1">
            <a:spLocks/>
          </p:cNvSpPr>
          <p:nvPr/>
        </p:nvSpPr>
        <p:spPr>
          <a:xfrm>
            <a:off x="1424608" y="2057400"/>
            <a:ext cx="6696744" cy="19476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8800" dirty="0">
                <a:latin typeface="Lucida Fax" panose="02060602050505020204" pitchFamily="18" charset="0"/>
              </a:rPr>
              <a:t>EIA Process</a:t>
            </a:r>
          </a:p>
        </p:txBody>
      </p:sp>
    </p:spTree>
    <p:extLst>
      <p:ext uri="{BB962C8B-B14F-4D97-AF65-F5344CB8AC3E}">
        <p14:creationId xmlns:p14="http://schemas.microsoft.com/office/powerpoint/2010/main" val="2155269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p:cNvGrpSpPr/>
          <p:nvPr/>
        </p:nvGrpSpPr>
        <p:grpSpPr>
          <a:xfrm>
            <a:off x="584406" y="764704"/>
            <a:ext cx="8951603" cy="5940861"/>
            <a:chOff x="-2204577" y="828357"/>
            <a:chExt cx="10551943" cy="7145943"/>
          </a:xfrm>
        </p:grpSpPr>
        <p:cxnSp>
          <p:nvCxnSpPr>
            <p:cNvPr id="79" name="Straight Arrow Connector 78"/>
            <p:cNvCxnSpPr/>
            <p:nvPr/>
          </p:nvCxnSpPr>
          <p:spPr>
            <a:xfrm flipH="1">
              <a:off x="-2204577" y="2481233"/>
              <a:ext cx="21793" cy="4667021"/>
            </a:xfrm>
            <a:prstGeom prst="straightConnector1">
              <a:avLst/>
            </a:prstGeom>
            <a:ln w="38100">
              <a:solidFill>
                <a:srgbClr val="00B050"/>
              </a:solidFill>
              <a:tailEnd type="triangle"/>
            </a:ln>
            <a:effectLst>
              <a:outerShdw blurRad="50800" dist="38100" dir="8100000" algn="tr" rotWithShape="0">
                <a:prstClr val="black">
                  <a:alpha val="40000"/>
                </a:prstClr>
              </a:outerShdw>
            </a:effectLst>
          </p:spPr>
          <p:style>
            <a:lnRef idx="3">
              <a:schemeClr val="accent5"/>
            </a:lnRef>
            <a:fillRef idx="0">
              <a:schemeClr val="accent5"/>
            </a:fillRef>
            <a:effectRef idx="2">
              <a:schemeClr val="accent5"/>
            </a:effectRef>
            <a:fontRef idx="minor">
              <a:schemeClr val="tx1"/>
            </a:fontRef>
          </p:style>
        </p:cxnSp>
        <p:sp>
          <p:nvSpPr>
            <p:cNvPr id="53" name="TextBox 52"/>
            <p:cNvSpPr txBox="1"/>
            <p:nvPr/>
          </p:nvSpPr>
          <p:spPr>
            <a:xfrm>
              <a:off x="-2184728" y="1786165"/>
              <a:ext cx="1904553" cy="805296"/>
            </a:xfrm>
            <a:prstGeom prst="rect">
              <a:avLst/>
            </a:prstGeom>
            <a:solidFill>
              <a:schemeClr val="accent6">
                <a:lumMod val="60000"/>
                <a:lumOff val="40000"/>
              </a:schemeClr>
            </a:solidFill>
            <a:ln/>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AU" sz="1800" b="1" dirty="0">
                  <a:solidFill>
                    <a:schemeClr val="tx2">
                      <a:lumMod val="50000"/>
                    </a:schemeClr>
                  </a:solidFill>
                </a:rPr>
                <a:t>EIA not required</a:t>
              </a:r>
            </a:p>
          </p:txBody>
        </p:sp>
        <p:cxnSp>
          <p:nvCxnSpPr>
            <p:cNvPr id="63" name="Straight Arrow Connector 62"/>
            <p:cNvCxnSpPr/>
            <p:nvPr/>
          </p:nvCxnSpPr>
          <p:spPr>
            <a:xfrm>
              <a:off x="4712009" y="1769384"/>
              <a:ext cx="1750186" cy="50103"/>
            </a:xfrm>
            <a:prstGeom prst="straightConnector1">
              <a:avLst/>
            </a:prstGeom>
            <a:ln>
              <a:solidFill>
                <a:schemeClr val="accent6"/>
              </a:solidFill>
              <a:tailEnd type="triangle"/>
            </a:ln>
            <a:effectLst>
              <a:outerShdw blurRad="50800" dist="38100" dir="8100000" algn="tr" rotWithShape="0">
                <a:prstClr val="black">
                  <a:alpha val="40000"/>
                </a:prstClr>
              </a:outerShdw>
            </a:effectLst>
          </p:spPr>
          <p:style>
            <a:lnRef idx="3">
              <a:schemeClr val="accent5"/>
            </a:lnRef>
            <a:fillRef idx="0">
              <a:schemeClr val="accent5"/>
            </a:fillRef>
            <a:effectRef idx="2">
              <a:schemeClr val="accent5"/>
            </a:effectRef>
            <a:fontRef idx="minor">
              <a:schemeClr val="tx1"/>
            </a:fontRef>
          </p:style>
        </p:cxnSp>
        <p:sp>
          <p:nvSpPr>
            <p:cNvPr id="73" name="TextBox 72"/>
            <p:cNvSpPr txBox="1"/>
            <p:nvPr/>
          </p:nvSpPr>
          <p:spPr>
            <a:xfrm>
              <a:off x="-190022" y="6179922"/>
              <a:ext cx="700855" cy="383475"/>
            </a:xfrm>
            <a:prstGeom prst="rect">
              <a:avLst/>
            </a:prstGeom>
            <a:solidFill>
              <a:srgbClr val="C00000"/>
            </a:soli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AU" sz="1400" b="1" dirty="0"/>
                <a:t>NO</a:t>
              </a:r>
              <a:endParaRPr lang="en-AU" sz="1400" dirty="0"/>
            </a:p>
          </p:txBody>
        </p:sp>
        <p:grpSp>
          <p:nvGrpSpPr>
            <p:cNvPr id="4" name="Group 3"/>
            <p:cNvGrpSpPr/>
            <p:nvPr/>
          </p:nvGrpSpPr>
          <p:grpSpPr>
            <a:xfrm>
              <a:off x="-1730034" y="828357"/>
              <a:ext cx="9890248" cy="5735040"/>
              <a:chOff x="-1730034" y="828357"/>
              <a:chExt cx="9890248" cy="5735040"/>
            </a:xfrm>
          </p:grpSpPr>
          <p:grpSp>
            <p:nvGrpSpPr>
              <p:cNvPr id="5" name="Group 182"/>
              <p:cNvGrpSpPr/>
              <p:nvPr/>
            </p:nvGrpSpPr>
            <p:grpSpPr>
              <a:xfrm>
                <a:off x="-1730034" y="828357"/>
                <a:ext cx="9890248" cy="3041108"/>
                <a:chOff x="-1730034" y="828357"/>
                <a:chExt cx="9890248" cy="3041108"/>
              </a:xfrm>
            </p:grpSpPr>
            <p:sp>
              <p:nvSpPr>
                <p:cNvPr id="34" name="TextBox 33"/>
                <p:cNvSpPr txBox="1"/>
                <p:nvPr/>
              </p:nvSpPr>
              <p:spPr>
                <a:xfrm>
                  <a:off x="894509" y="1684975"/>
                  <a:ext cx="3865726" cy="460169"/>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AU" sz="1800" b="1" dirty="0"/>
                    <a:t>2. Application screened</a:t>
                  </a:r>
                  <a:endParaRPr lang="en-AU" sz="1800" dirty="0"/>
                </a:p>
              </p:txBody>
            </p:sp>
            <p:sp>
              <p:nvSpPr>
                <p:cNvPr id="35" name="TextBox 34"/>
                <p:cNvSpPr txBox="1"/>
                <p:nvPr/>
              </p:nvSpPr>
              <p:spPr>
                <a:xfrm>
                  <a:off x="2099656" y="2430689"/>
                  <a:ext cx="1742130" cy="460169"/>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AU" sz="1800" b="1" dirty="0"/>
                    <a:t>3. Scoping</a:t>
                  </a:r>
                  <a:endParaRPr lang="en-AU" sz="1800" dirty="0"/>
                </a:p>
              </p:txBody>
            </p:sp>
            <p:sp>
              <p:nvSpPr>
                <p:cNvPr id="36" name="TextBox 35"/>
                <p:cNvSpPr txBox="1"/>
                <p:nvPr/>
              </p:nvSpPr>
              <p:spPr>
                <a:xfrm>
                  <a:off x="-1730034" y="3294254"/>
                  <a:ext cx="2280461" cy="575211"/>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AU" sz="1200" b="1" dirty="0"/>
                    <a:t>5. Development Application &amp; PER</a:t>
                  </a:r>
                  <a:endParaRPr lang="en-AU" sz="1200" dirty="0"/>
                </a:p>
              </p:txBody>
            </p:sp>
            <p:sp>
              <p:nvSpPr>
                <p:cNvPr id="37" name="TextBox 36"/>
                <p:cNvSpPr txBox="1"/>
                <p:nvPr/>
              </p:nvSpPr>
              <p:spPr>
                <a:xfrm>
                  <a:off x="686287" y="828357"/>
                  <a:ext cx="5169753" cy="460169"/>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AU" sz="1800" b="1" dirty="0"/>
                    <a:t>1. Proposal Application submitted</a:t>
                  </a:r>
                  <a:r>
                    <a:rPr lang="en-AU" sz="1800" dirty="0"/>
                    <a:t> </a:t>
                  </a:r>
                </a:p>
              </p:txBody>
            </p:sp>
            <p:cxnSp>
              <p:nvCxnSpPr>
                <p:cNvPr id="43" name="Straight Arrow Connector 42"/>
                <p:cNvCxnSpPr/>
                <p:nvPr/>
              </p:nvCxnSpPr>
              <p:spPr>
                <a:xfrm flipH="1">
                  <a:off x="-253051" y="1735875"/>
                  <a:ext cx="1147561" cy="178171"/>
                </a:xfrm>
                <a:prstGeom prst="straightConnector1">
                  <a:avLst/>
                </a:prstGeom>
                <a:ln w="31750">
                  <a:solidFill>
                    <a:srgbClr val="002060"/>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2995323" y="2890858"/>
                  <a:ext cx="0" cy="270045"/>
                </a:xfrm>
                <a:prstGeom prst="straightConnector1">
                  <a:avLst/>
                </a:prstGeom>
                <a:ln w="31750">
                  <a:solidFill>
                    <a:srgbClr val="002060"/>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2995323" y="2120869"/>
                  <a:ext cx="1" cy="281977"/>
                </a:xfrm>
                <a:prstGeom prst="straightConnector1">
                  <a:avLst/>
                </a:prstGeom>
                <a:ln w="31750">
                  <a:solidFill>
                    <a:srgbClr val="002060"/>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551599" y="3241718"/>
                  <a:ext cx="1031795" cy="368323"/>
                </a:xfrm>
                <a:prstGeom prst="straightConnector1">
                  <a:avLst/>
                </a:prstGeom>
                <a:ln w="31750">
                  <a:solidFill>
                    <a:srgbClr val="002060"/>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4366506" y="3259349"/>
                  <a:ext cx="1220595" cy="229461"/>
                </a:xfrm>
                <a:prstGeom prst="straightConnector1">
                  <a:avLst/>
                </a:prstGeom>
                <a:ln w="31750">
                  <a:solidFill>
                    <a:srgbClr val="002060"/>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430379" y="1752633"/>
                  <a:ext cx="1729835" cy="421821"/>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AU" sz="1600" b="1" dirty="0"/>
                    <a:t>EIA required </a:t>
                  </a:r>
                </a:p>
              </p:txBody>
            </p:sp>
          </p:grpSp>
          <p:sp>
            <p:nvSpPr>
              <p:cNvPr id="7" name="TextBox 6"/>
              <p:cNvSpPr txBox="1"/>
              <p:nvPr/>
            </p:nvSpPr>
            <p:spPr>
              <a:xfrm>
                <a:off x="1587562" y="3180330"/>
                <a:ext cx="2766318" cy="460169"/>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AU" sz="1800" b="1" dirty="0"/>
                  <a:t>4. EIA Study</a:t>
                </a:r>
                <a:endParaRPr lang="en-AU" sz="1800" dirty="0"/>
              </a:p>
            </p:txBody>
          </p:sp>
          <p:cxnSp>
            <p:nvCxnSpPr>
              <p:cNvPr id="9" name="Straight Arrow Connector 8"/>
              <p:cNvCxnSpPr/>
              <p:nvPr/>
            </p:nvCxnSpPr>
            <p:spPr>
              <a:xfrm>
                <a:off x="-589803" y="3870367"/>
                <a:ext cx="1" cy="316100"/>
              </a:xfrm>
              <a:prstGeom prst="straightConnector1">
                <a:avLst/>
              </a:prstGeom>
              <a:ln w="31750">
                <a:solidFill>
                  <a:srgbClr val="002060"/>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832431" y="4693793"/>
                <a:ext cx="2676521" cy="728600"/>
              </a:xfrm>
              <a:prstGeom prst="rect">
                <a:avLst/>
              </a:prstGeom>
              <a:solidFill>
                <a:srgbClr val="ECBF3A"/>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AU" sz="1600" b="1" dirty="0">
                    <a:solidFill>
                      <a:schemeClr val="tx1">
                        <a:lumMod val="95000"/>
                        <a:lumOff val="5000"/>
                      </a:schemeClr>
                    </a:solidFill>
                  </a:rPr>
                  <a:t>14. Appeal 1</a:t>
                </a:r>
                <a:r>
                  <a:rPr lang="en-AU" sz="1600" dirty="0">
                    <a:solidFill>
                      <a:schemeClr val="tx1">
                        <a:lumMod val="95000"/>
                        <a:lumOff val="5000"/>
                      </a:schemeClr>
                    </a:solidFill>
                  </a:rPr>
                  <a:t>‐</a:t>
                </a:r>
              </a:p>
              <a:p>
                <a:r>
                  <a:rPr lang="en-AU" sz="1600" i="1" dirty="0">
                    <a:solidFill>
                      <a:schemeClr val="tx1">
                        <a:lumMod val="95000"/>
                        <a:lumOff val="5000"/>
                      </a:schemeClr>
                    </a:solidFill>
                  </a:rPr>
                  <a:t>EAC</a:t>
                </a:r>
                <a:endParaRPr lang="en-AU" sz="1600" b="1" dirty="0">
                  <a:solidFill>
                    <a:schemeClr val="tx1">
                      <a:lumMod val="95000"/>
                      <a:lumOff val="5000"/>
                    </a:schemeClr>
                  </a:solidFill>
                </a:endParaRPr>
              </a:p>
            </p:txBody>
          </p:sp>
          <p:cxnSp>
            <p:nvCxnSpPr>
              <p:cNvPr id="11" name="Straight Arrow Connector 10"/>
              <p:cNvCxnSpPr/>
              <p:nvPr/>
            </p:nvCxnSpPr>
            <p:spPr>
              <a:xfrm flipV="1">
                <a:off x="510833" y="5462461"/>
                <a:ext cx="1940439" cy="880855"/>
              </a:xfrm>
              <a:prstGeom prst="straightConnector1">
                <a:avLst/>
              </a:prstGeom>
              <a:ln w="31750">
                <a:solidFill>
                  <a:srgbClr val="ECBF3A"/>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3950225" y="5404790"/>
                <a:ext cx="1550063" cy="927214"/>
              </a:xfrm>
              <a:prstGeom prst="straightConnector1">
                <a:avLst/>
              </a:prstGeom>
              <a:ln w="31750">
                <a:solidFill>
                  <a:srgbClr val="ECBF3A"/>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574762" y="3201204"/>
                <a:ext cx="2173868" cy="575211"/>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AU" sz="1200" b="1" dirty="0"/>
                  <a:t>9. Development Application &amp; EIS</a:t>
                </a:r>
                <a:endParaRPr lang="en-AU" sz="1200" dirty="0"/>
              </a:p>
            </p:txBody>
          </p:sp>
          <p:sp>
            <p:nvSpPr>
              <p:cNvPr id="17" name="TextBox 16"/>
              <p:cNvSpPr txBox="1"/>
              <p:nvPr/>
            </p:nvSpPr>
            <p:spPr>
              <a:xfrm>
                <a:off x="-1723866" y="4190852"/>
                <a:ext cx="2274293" cy="345127"/>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AU" sz="1200" b="1" dirty="0"/>
                  <a:t>6. First PER Review 1</a:t>
                </a:r>
                <a:endParaRPr lang="en-AU" sz="1200" dirty="0"/>
              </a:p>
            </p:txBody>
          </p:sp>
          <p:sp>
            <p:nvSpPr>
              <p:cNvPr id="22" name="TextBox 21"/>
              <p:cNvSpPr txBox="1"/>
              <p:nvPr/>
            </p:nvSpPr>
            <p:spPr>
              <a:xfrm>
                <a:off x="-1499277" y="6179922"/>
                <a:ext cx="707639" cy="383475"/>
              </a:xfrm>
              <a:prstGeom prst="rect">
                <a:avLst/>
              </a:prstGeom>
              <a:solidFill>
                <a:srgbClr val="00B0F0"/>
              </a:solidFill>
              <a:ln/>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AU" sz="1400" b="1" dirty="0">
                    <a:solidFill>
                      <a:schemeClr val="tx1"/>
                    </a:solidFill>
                  </a:rPr>
                  <a:t>YES</a:t>
                </a:r>
                <a:endParaRPr lang="en-AU" sz="1400" dirty="0">
                  <a:solidFill>
                    <a:schemeClr val="tx1"/>
                  </a:solidFill>
                </a:endParaRPr>
              </a:p>
            </p:txBody>
          </p:sp>
          <p:cxnSp>
            <p:nvCxnSpPr>
              <p:cNvPr id="28" name="Straight Arrow Connector 27"/>
              <p:cNvCxnSpPr/>
              <p:nvPr/>
            </p:nvCxnSpPr>
            <p:spPr>
              <a:xfrm flipH="1">
                <a:off x="-578907" y="5327438"/>
                <a:ext cx="796" cy="270047"/>
              </a:xfrm>
              <a:prstGeom prst="straightConnector1">
                <a:avLst/>
              </a:prstGeom>
              <a:ln>
                <a:solidFill>
                  <a:schemeClr val="tx2">
                    <a:lumMod val="75000"/>
                  </a:schemeClr>
                </a:solidFill>
                <a:tailEnd type="triangle"/>
              </a:ln>
            </p:spPr>
            <p:style>
              <a:lnRef idx="2">
                <a:schemeClr val="accent3"/>
              </a:lnRef>
              <a:fillRef idx="0">
                <a:schemeClr val="accent3"/>
              </a:fillRef>
              <a:effectRef idx="1">
                <a:schemeClr val="accent3"/>
              </a:effectRef>
              <a:fontRef idx="minor">
                <a:schemeClr val="tx1"/>
              </a:fontRef>
            </p:style>
          </p:cxnSp>
        </p:grpSp>
        <p:sp>
          <p:nvSpPr>
            <p:cNvPr id="94" name="TextBox 93"/>
            <p:cNvSpPr txBox="1"/>
            <p:nvPr/>
          </p:nvSpPr>
          <p:spPr>
            <a:xfrm>
              <a:off x="5037417" y="7399089"/>
              <a:ext cx="3309949" cy="575211"/>
            </a:xfrm>
            <a:prstGeom prst="rect">
              <a:avLst/>
            </a:prstGeom>
            <a:solidFill>
              <a:srgbClr val="00B050"/>
            </a:solidFill>
            <a:ln/>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AU" sz="1200" b="1" dirty="0">
                  <a:solidFill>
                    <a:schemeClr val="tx1"/>
                  </a:solidFill>
                </a:rPr>
                <a:t>16. Development monitored and conditions enforced</a:t>
              </a:r>
              <a:endParaRPr lang="en-AU" sz="1200" dirty="0">
                <a:solidFill>
                  <a:schemeClr val="tx1"/>
                </a:solidFill>
              </a:endParaRPr>
            </a:p>
          </p:txBody>
        </p:sp>
        <p:cxnSp>
          <p:nvCxnSpPr>
            <p:cNvPr id="95" name="Straight Arrow Connector 94"/>
            <p:cNvCxnSpPr/>
            <p:nvPr/>
          </p:nvCxnSpPr>
          <p:spPr>
            <a:xfrm flipV="1">
              <a:off x="101228" y="7486909"/>
              <a:ext cx="4875576" cy="2"/>
            </a:xfrm>
            <a:prstGeom prst="straightConnector1">
              <a:avLst/>
            </a:prstGeom>
            <a:ln>
              <a:solidFill>
                <a:schemeClr val="accent6">
                  <a:lumMod val="75000"/>
                </a:schemeClr>
              </a:solidFill>
              <a:tailEnd type="triangle"/>
            </a:ln>
          </p:spPr>
          <p:style>
            <a:lnRef idx="2">
              <a:schemeClr val="accent3"/>
            </a:lnRef>
            <a:fillRef idx="0">
              <a:schemeClr val="accent3"/>
            </a:fillRef>
            <a:effectRef idx="1">
              <a:schemeClr val="accent3"/>
            </a:effectRef>
            <a:fontRef idx="minor">
              <a:schemeClr val="tx1"/>
            </a:fontRef>
          </p:style>
        </p:cxnSp>
        <p:cxnSp>
          <p:nvCxnSpPr>
            <p:cNvPr id="96" name="Straight Arrow Connector 95"/>
            <p:cNvCxnSpPr/>
            <p:nvPr/>
          </p:nvCxnSpPr>
          <p:spPr>
            <a:xfrm flipH="1">
              <a:off x="123075" y="7716993"/>
              <a:ext cx="4853728" cy="37447"/>
            </a:xfrm>
            <a:prstGeom prst="straightConnector1">
              <a:avLst/>
            </a:prstGeom>
            <a:ln>
              <a:solidFill>
                <a:srgbClr val="958A5D"/>
              </a:solidFill>
              <a:tailEnd type="triangle"/>
            </a:ln>
          </p:spPr>
          <p:style>
            <a:lnRef idx="2">
              <a:schemeClr val="accent3"/>
            </a:lnRef>
            <a:fillRef idx="0">
              <a:schemeClr val="accent3"/>
            </a:fillRef>
            <a:effectRef idx="1">
              <a:schemeClr val="accent3"/>
            </a:effectRef>
            <a:fontRef idx="minor">
              <a:schemeClr val="tx1"/>
            </a:fontRef>
          </p:style>
        </p:cxnSp>
        <p:cxnSp>
          <p:nvCxnSpPr>
            <p:cNvPr id="78" name="Straight Arrow Connector 77"/>
            <p:cNvCxnSpPr/>
            <p:nvPr/>
          </p:nvCxnSpPr>
          <p:spPr>
            <a:xfrm>
              <a:off x="-578907" y="5813781"/>
              <a:ext cx="651712" cy="366141"/>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grpSp>
      <p:cxnSp>
        <p:nvCxnSpPr>
          <p:cNvPr id="110" name="Straight Arrow Connector 109"/>
          <p:cNvCxnSpPr/>
          <p:nvPr/>
        </p:nvCxnSpPr>
        <p:spPr>
          <a:xfrm>
            <a:off x="6076037" y="5675252"/>
            <a:ext cx="786816" cy="15690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H="1">
            <a:off x="7413111" y="4953815"/>
            <a:ext cx="875310" cy="295616"/>
          </a:xfrm>
          <a:prstGeom prst="straightConnector1">
            <a:avLst/>
          </a:prstGeom>
          <a:ln w="31750">
            <a:solidFill>
              <a:srgbClr val="FF0000"/>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7903149" y="4990559"/>
            <a:ext cx="552872" cy="293865"/>
          </a:xfrm>
          <a:prstGeom prst="straightConnector1">
            <a:avLst/>
          </a:prstGeom>
          <a:ln>
            <a:solidFill>
              <a:srgbClr val="374882"/>
            </a:solidFill>
            <a:tailEnd type="triangle"/>
          </a:ln>
        </p:spPr>
        <p:style>
          <a:lnRef idx="3">
            <a:schemeClr val="accent2"/>
          </a:lnRef>
          <a:fillRef idx="0">
            <a:schemeClr val="accent2"/>
          </a:fillRef>
          <a:effectRef idx="2">
            <a:schemeClr val="accent2"/>
          </a:effectRef>
          <a:fontRef idx="minor">
            <a:schemeClr val="tx1"/>
          </a:fontRef>
        </p:style>
      </p:cxnSp>
      <p:cxnSp>
        <p:nvCxnSpPr>
          <p:cNvPr id="88" name="Straight Arrow Connector 87"/>
          <p:cNvCxnSpPr/>
          <p:nvPr/>
        </p:nvCxnSpPr>
        <p:spPr>
          <a:xfrm>
            <a:off x="7839321" y="4473869"/>
            <a:ext cx="0" cy="193433"/>
          </a:xfrm>
          <a:prstGeom prst="straightConnector1">
            <a:avLst/>
          </a:prstGeom>
          <a:ln w="31750">
            <a:solidFill>
              <a:srgbClr val="002060"/>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H="1">
            <a:off x="1389188" y="4965734"/>
            <a:ext cx="875310" cy="295616"/>
          </a:xfrm>
          <a:prstGeom prst="straightConnector1">
            <a:avLst/>
          </a:prstGeom>
          <a:ln w="31750">
            <a:solidFill>
              <a:srgbClr val="002060"/>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1990613" y="3932525"/>
            <a:ext cx="0" cy="193433"/>
          </a:xfrm>
          <a:prstGeom prst="straightConnector1">
            <a:avLst/>
          </a:prstGeom>
          <a:ln w="31750">
            <a:solidFill>
              <a:srgbClr val="002060"/>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92649" y="6042579"/>
            <a:ext cx="1947074" cy="523220"/>
          </a:xfrm>
          <a:prstGeom prst="rect">
            <a:avLst/>
          </a:prstGeom>
          <a:solidFill>
            <a:srgbClr val="958A5D"/>
          </a:solidFill>
          <a:ln/>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AU" sz="1400" b="1" dirty="0">
                <a:solidFill>
                  <a:schemeClr val="tx2">
                    <a:lumMod val="50000"/>
                  </a:schemeClr>
                </a:solidFill>
              </a:rPr>
              <a:t>13. Approved</a:t>
            </a:r>
          </a:p>
          <a:p>
            <a:pPr algn="ctr"/>
            <a:r>
              <a:rPr lang="en-AU" sz="1400" b="1" dirty="0">
                <a:solidFill>
                  <a:schemeClr val="tx2">
                    <a:lumMod val="50000"/>
                  </a:schemeClr>
                </a:solidFill>
              </a:rPr>
              <a:t>(with conditions)</a:t>
            </a:r>
          </a:p>
        </p:txBody>
      </p:sp>
      <p:sp>
        <p:nvSpPr>
          <p:cNvPr id="57" name="TextBox 56"/>
          <p:cNvSpPr txBox="1"/>
          <p:nvPr/>
        </p:nvSpPr>
        <p:spPr>
          <a:xfrm>
            <a:off x="1030113" y="4125958"/>
            <a:ext cx="1929367" cy="461665"/>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AU" sz="1200" b="1" dirty="0"/>
              <a:t>7. Public Display and participation</a:t>
            </a:r>
            <a:endParaRPr lang="en-AU" sz="1200" dirty="0"/>
          </a:p>
        </p:txBody>
      </p:sp>
      <p:sp>
        <p:nvSpPr>
          <p:cNvPr id="58" name="TextBox 57"/>
          <p:cNvSpPr txBox="1"/>
          <p:nvPr/>
        </p:nvSpPr>
        <p:spPr>
          <a:xfrm>
            <a:off x="1038194" y="4822172"/>
            <a:ext cx="1994785" cy="276999"/>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AU" sz="1200" b="1" dirty="0"/>
              <a:t>8. Second PER Review</a:t>
            </a:r>
            <a:endParaRPr lang="en-AU" sz="1200" dirty="0"/>
          </a:p>
        </p:txBody>
      </p:sp>
      <p:sp>
        <p:nvSpPr>
          <p:cNvPr id="59" name="TextBox 58"/>
          <p:cNvSpPr txBox="1"/>
          <p:nvPr/>
        </p:nvSpPr>
        <p:spPr>
          <a:xfrm>
            <a:off x="4703018" y="3496691"/>
            <a:ext cx="709121" cy="369332"/>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AU" sz="1800" b="1" dirty="0"/>
              <a:t>EIS</a:t>
            </a:r>
            <a:endParaRPr lang="en-AU" sz="1800" dirty="0"/>
          </a:p>
        </p:txBody>
      </p:sp>
      <p:sp>
        <p:nvSpPr>
          <p:cNvPr id="60" name="TextBox 59"/>
          <p:cNvSpPr txBox="1"/>
          <p:nvPr/>
        </p:nvSpPr>
        <p:spPr>
          <a:xfrm>
            <a:off x="7213386" y="3536182"/>
            <a:ext cx="1869454" cy="276999"/>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AU" sz="1200" b="1" dirty="0"/>
              <a:t>10. First EIS Review</a:t>
            </a:r>
            <a:endParaRPr lang="en-AU" sz="1200" dirty="0"/>
          </a:p>
        </p:txBody>
      </p:sp>
      <p:sp>
        <p:nvSpPr>
          <p:cNvPr id="64" name="TextBox 63"/>
          <p:cNvSpPr txBox="1"/>
          <p:nvPr/>
        </p:nvSpPr>
        <p:spPr>
          <a:xfrm>
            <a:off x="7206176" y="4033126"/>
            <a:ext cx="1869454" cy="472850"/>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AU" sz="1200" b="1" dirty="0"/>
              <a:t>11. Public Display and participation</a:t>
            </a:r>
            <a:endParaRPr lang="en-AU" sz="1200" dirty="0"/>
          </a:p>
        </p:txBody>
      </p:sp>
      <p:sp>
        <p:nvSpPr>
          <p:cNvPr id="65" name="TextBox 64"/>
          <p:cNvSpPr txBox="1"/>
          <p:nvPr/>
        </p:nvSpPr>
        <p:spPr>
          <a:xfrm>
            <a:off x="7246362" y="4655057"/>
            <a:ext cx="1854910" cy="276999"/>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AU" sz="1200" b="1" dirty="0"/>
              <a:t>12. Second EIS Review</a:t>
            </a:r>
            <a:endParaRPr lang="en-AU" sz="1200" dirty="0"/>
          </a:p>
        </p:txBody>
      </p:sp>
      <p:sp>
        <p:nvSpPr>
          <p:cNvPr id="66" name="TextBox 65"/>
          <p:cNvSpPr txBox="1"/>
          <p:nvPr/>
        </p:nvSpPr>
        <p:spPr>
          <a:xfrm>
            <a:off x="3938055" y="5400746"/>
            <a:ext cx="2270592" cy="584775"/>
          </a:xfrm>
          <a:prstGeom prst="rect">
            <a:avLst/>
          </a:prstGeom>
          <a:solidFill>
            <a:srgbClr val="ECBF3A"/>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AU" sz="1600" b="1" dirty="0">
                <a:solidFill>
                  <a:schemeClr val="tx1">
                    <a:lumMod val="95000"/>
                    <a:lumOff val="5000"/>
                  </a:schemeClr>
                </a:solidFill>
              </a:rPr>
              <a:t>15. Appeal 2</a:t>
            </a:r>
            <a:r>
              <a:rPr lang="en-AU" sz="1600" i="1" dirty="0">
                <a:solidFill>
                  <a:schemeClr val="tx1">
                    <a:lumMod val="95000"/>
                    <a:lumOff val="5000"/>
                  </a:schemeClr>
                </a:solidFill>
              </a:rPr>
              <a:t>‐</a:t>
            </a:r>
          </a:p>
          <a:p>
            <a:r>
              <a:rPr lang="en-AU" sz="1600" i="1" dirty="0">
                <a:solidFill>
                  <a:schemeClr val="tx1">
                    <a:lumMod val="95000"/>
                    <a:lumOff val="5000"/>
                  </a:schemeClr>
                </a:solidFill>
              </a:rPr>
              <a:t>Minister</a:t>
            </a:r>
            <a:endParaRPr lang="en-AU" sz="1600" b="1" dirty="0">
              <a:solidFill>
                <a:schemeClr val="tx1">
                  <a:lumMod val="95000"/>
                  <a:lumOff val="5000"/>
                </a:schemeClr>
              </a:solidFill>
            </a:endParaRPr>
          </a:p>
        </p:txBody>
      </p:sp>
      <p:cxnSp>
        <p:nvCxnSpPr>
          <p:cNvPr id="68" name="Straight Arrow Connector 67"/>
          <p:cNvCxnSpPr/>
          <p:nvPr/>
        </p:nvCxnSpPr>
        <p:spPr>
          <a:xfrm flipH="1">
            <a:off x="5061450" y="1438836"/>
            <a:ext cx="1" cy="226315"/>
          </a:xfrm>
          <a:prstGeom prst="straightConnector1">
            <a:avLst/>
          </a:prstGeom>
          <a:ln w="31750">
            <a:solidFill>
              <a:srgbClr val="002060"/>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H="1">
            <a:off x="5771644" y="1944133"/>
            <a:ext cx="2123553" cy="554364"/>
          </a:xfrm>
          <a:prstGeom prst="straightConnector1">
            <a:avLst/>
          </a:prstGeom>
          <a:ln w="31750">
            <a:solidFill>
              <a:srgbClr val="002060"/>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2" name="Elbow Connector 71"/>
          <p:cNvCxnSpPr>
            <a:endCxn id="59" idx="1"/>
          </p:cNvCxnSpPr>
          <p:nvPr/>
        </p:nvCxnSpPr>
        <p:spPr>
          <a:xfrm flipV="1">
            <a:off x="3050947" y="3681358"/>
            <a:ext cx="1652071" cy="1267395"/>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0" name="Elbow Connector 79"/>
          <p:cNvCxnSpPr/>
          <p:nvPr/>
        </p:nvCxnSpPr>
        <p:spPr>
          <a:xfrm flipV="1">
            <a:off x="5402220" y="3243128"/>
            <a:ext cx="1844141" cy="457441"/>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7839321" y="3346843"/>
            <a:ext cx="0" cy="193433"/>
          </a:xfrm>
          <a:prstGeom prst="straightConnector1">
            <a:avLst/>
          </a:prstGeom>
          <a:ln w="31750">
            <a:solidFill>
              <a:srgbClr val="002060"/>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7850766" y="3813181"/>
            <a:ext cx="0" cy="193433"/>
          </a:xfrm>
          <a:prstGeom prst="straightConnector1">
            <a:avLst/>
          </a:prstGeom>
          <a:ln w="31750">
            <a:solidFill>
              <a:srgbClr val="002060"/>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8443587" y="5235240"/>
            <a:ext cx="600316" cy="307777"/>
          </a:xfrm>
          <a:prstGeom prst="rect">
            <a:avLst/>
          </a:prstGeom>
          <a:solidFill>
            <a:schemeClr val="tx2">
              <a:lumMod val="60000"/>
              <a:lumOff val="40000"/>
            </a:schemeClr>
          </a:solidFill>
          <a:ln/>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AU" sz="1400" b="1" dirty="0">
                <a:solidFill>
                  <a:schemeClr val="tx1"/>
                </a:solidFill>
              </a:rPr>
              <a:t>YES</a:t>
            </a:r>
            <a:endParaRPr lang="en-AU" sz="1400" dirty="0">
              <a:solidFill>
                <a:schemeClr val="tx1"/>
              </a:solidFill>
            </a:endParaRPr>
          </a:p>
        </p:txBody>
      </p:sp>
      <p:sp>
        <p:nvSpPr>
          <p:cNvPr id="91" name="TextBox 90"/>
          <p:cNvSpPr txBox="1"/>
          <p:nvPr/>
        </p:nvSpPr>
        <p:spPr>
          <a:xfrm>
            <a:off x="6833860" y="5244348"/>
            <a:ext cx="594562" cy="307777"/>
          </a:xfrm>
          <a:prstGeom prst="rect">
            <a:avLst/>
          </a:prstGeom>
          <a:solidFill>
            <a:srgbClr val="C00000"/>
          </a:soli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AU" sz="1400" b="1" dirty="0"/>
              <a:t>NO</a:t>
            </a:r>
            <a:endParaRPr lang="en-AU" sz="1400" dirty="0"/>
          </a:p>
        </p:txBody>
      </p:sp>
      <p:sp>
        <p:nvSpPr>
          <p:cNvPr id="98" name="TextBox 97"/>
          <p:cNvSpPr txBox="1"/>
          <p:nvPr/>
        </p:nvSpPr>
        <p:spPr>
          <a:xfrm>
            <a:off x="6862853" y="5734803"/>
            <a:ext cx="594562" cy="307777"/>
          </a:xfrm>
          <a:prstGeom prst="rect">
            <a:avLst/>
          </a:prstGeom>
          <a:solidFill>
            <a:srgbClr val="C00000"/>
          </a:soli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AU" sz="1400" b="1" dirty="0"/>
              <a:t>NO</a:t>
            </a:r>
            <a:endParaRPr lang="en-AU" sz="1400" dirty="0"/>
          </a:p>
        </p:txBody>
      </p:sp>
      <p:cxnSp>
        <p:nvCxnSpPr>
          <p:cNvPr id="104" name="Straight Arrow Connector 103"/>
          <p:cNvCxnSpPr>
            <a:endCxn id="66" idx="0"/>
          </p:cNvCxnSpPr>
          <p:nvPr/>
        </p:nvCxnSpPr>
        <p:spPr>
          <a:xfrm flipH="1">
            <a:off x="5073351" y="4657401"/>
            <a:ext cx="7348" cy="7433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4734392" y="4857896"/>
            <a:ext cx="594562" cy="307777"/>
          </a:xfrm>
          <a:prstGeom prst="rect">
            <a:avLst/>
          </a:prstGeom>
          <a:solidFill>
            <a:srgbClr val="C00000"/>
          </a:soli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AU" sz="1400" b="1" dirty="0"/>
              <a:t>NO</a:t>
            </a:r>
            <a:endParaRPr lang="en-AU" sz="1400" dirty="0"/>
          </a:p>
        </p:txBody>
      </p:sp>
      <p:cxnSp>
        <p:nvCxnSpPr>
          <p:cNvPr id="122" name="Elbow Connector 121"/>
          <p:cNvCxnSpPr/>
          <p:nvPr/>
        </p:nvCxnSpPr>
        <p:spPr>
          <a:xfrm rot="10800000" flipV="1">
            <a:off x="2559043" y="5549826"/>
            <a:ext cx="6184703" cy="615477"/>
          </a:xfrm>
          <a:prstGeom prst="bentConnector3">
            <a:avLst>
              <a:gd name="adj1" fmla="val -41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stCxn id="66" idx="1"/>
          </p:cNvCxnSpPr>
          <p:nvPr/>
        </p:nvCxnSpPr>
        <p:spPr>
          <a:xfrm flipH="1">
            <a:off x="2559040" y="5693133"/>
            <a:ext cx="1379015" cy="43232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a:off x="1499427" y="5573172"/>
            <a:ext cx="237" cy="503843"/>
          </a:xfrm>
          <a:prstGeom prst="straightConnector1">
            <a:avLst/>
          </a:prstGeom>
          <a:ln w="38100">
            <a:solidFill>
              <a:srgbClr val="00B050"/>
            </a:solidFill>
            <a:tailEnd type="triangle"/>
          </a:ln>
          <a:effectLst>
            <a:outerShdw blurRad="50800" dist="38100" dir="8100000" algn="tr" rotWithShape="0">
              <a:prstClr val="black">
                <a:alpha val="40000"/>
              </a:prstClr>
            </a:outerShdw>
          </a:effectLst>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5540182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e2ae1367-6df2-4421-9d73-7c63304877aa" xsi:nil="true"/>
    <Comments xmlns="e2ae1367-6df2-4421-9d73-7c63304877aa" xsi:nil="true"/>
    <TaxCatchAll xmlns="473462dc-cd6d-4477-95fd-9a50b4042529" xsi:nil="true"/>
    <lcf76f155ced4ddcb4097134ff3c332f xmlns="e2ae1367-6df2-4421-9d73-7c63304877a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EB9704A129AC2479953B002C37469E3" ma:contentTypeVersion="19" ma:contentTypeDescription="Create a new document." ma:contentTypeScope="" ma:versionID="f3f74a4b504249530352db2188cb904a">
  <xsd:schema xmlns:xsd="http://www.w3.org/2001/XMLSchema" xmlns:xs="http://www.w3.org/2001/XMLSchema" xmlns:p="http://schemas.microsoft.com/office/2006/metadata/properties" xmlns:ns2="473462dc-cd6d-4477-95fd-9a50b4042529" xmlns:ns3="e2ae1367-6df2-4421-9d73-7c63304877aa" targetNamespace="http://schemas.microsoft.com/office/2006/metadata/properties" ma:root="true" ma:fieldsID="3e35011aeff738c12430b794b71aee37" ns2:_="" ns3:_="">
    <xsd:import namespace="473462dc-cd6d-4477-95fd-9a50b4042529"/>
    <xsd:import namespace="e2ae1367-6df2-4421-9d73-7c63304877a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2:TaxCatchAll" minOccurs="0"/>
                <xsd:element ref="ns3:Comments" minOccurs="0"/>
                <xsd:element ref="ns3:_Flow_SignoffStatu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3462dc-cd6d-4477-95fd-9a50b404252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8f6a719-9084-4757-8dbb-7459c63bee94}" ma:internalName="TaxCatchAll" ma:showField="CatchAllData" ma:web="473462dc-cd6d-4477-95fd-9a50b404252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2ae1367-6df2-4421-9d73-7c63304877a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5c9341c-3e08-468e-853f-91c99abf49a1" ma:termSetId="09814cd3-568e-fe90-9814-8d621ff8fb84" ma:anchorId="fba54fb3-c3e1-fe81-a776-ca4b69148c4d" ma:open="true" ma:isKeyword="false">
      <xsd:complexType>
        <xsd:sequence>
          <xsd:element ref="pc:Terms" minOccurs="0" maxOccurs="1"/>
        </xsd:sequence>
      </xsd:complexType>
    </xsd:element>
    <xsd:element name="Comments" ma:index="24" nillable="true" ma:displayName="Comments" ma:format="Dropdown" ma:internalName="Comments">
      <xsd:simpleType>
        <xsd:restriction base="dms:Text">
          <xsd:maxLength value="255"/>
        </xsd:restriction>
      </xsd:simpleType>
    </xsd:element>
    <xsd:element name="_Flow_SignoffStatus" ma:index="25" nillable="true" ma:displayName="Sign-off status" ma:internalName="Sign_x002d_off_x0020_status">
      <xsd:simpleType>
        <xsd:restriction base="dms:Text"/>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89D602-CC4D-4358-8F9A-70517A5AC8BF}">
  <ds:schemaRefs>
    <ds:schemaRef ds:uri="http://schemas.microsoft.com/office/2006/metadata/properties"/>
    <ds:schemaRef ds:uri="http://schemas.microsoft.com/office/infopath/2007/PartnerControls"/>
    <ds:schemaRef ds:uri="e2ae1367-6df2-4421-9d73-7c63304877aa"/>
    <ds:schemaRef ds:uri="473462dc-cd6d-4477-95fd-9a50b4042529"/>
  </ds:schemaRefs>
</ds:datastoreItem>
</file>

<file path=customXml/itemProps2.xml><?xml version="1.0" encoding="utf-8"?>
<ds:datastoreItem xmlns:ds="http://schemas.openxmlformats.org/officeDocument/2006/customXml" ds:itemID="{04B8FF38-2037-4133-A6F6-6E92CE3C3C6C}">
  <ds:schemaRefs>
    <ds:schemaRef ds:uri="http://schemas.microsoft.com/sharepoint/v3/contenttype/forms"/>
  </ds:schemaRefs>
</ds:datastoreItem>
</file>

<file path=customXml/itemProps3.xml><?xml version="1.0" encoding="utf-8"?>
<ds:datastoreItem xmlns:ds="http://schemas.openxmlformats.org/officeDocument/2006/customXml" ds:itemID="{64DE66F8-5FB3-44BA-A4B6-CA877CC7BB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3462dc-cd6d-4477-95fd-9a50b4042529"/>
    <ds:schemaRef ds:uri="e2ae1367-6df2-4421-9d73-7c63304877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9257</TotalTime>
  <Words>1001</Words>
  <Application>Microsoft Office PowerPoint</Application>
  <PresentationFormat>A4 Paper (210x297 mm)</PresentationFormat>
  <Paragraphs>190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EIA SKILLS SERIES WORKSHOP 29th June 2023 Heritage Park Hotel  Honiara  </vt:lpstr>
      <vt:lpstr>OUTLINE</vt:lpstr>
      <vt:lpstr>ORGANIZATION FRAMEWORK </vt:lpstr>
      <vt:lpstr>ORGANIZATION FRAMEWORK </vt:lpstr>
      <vt:lpstr>ENVIRONMENT AND CONSERVATION DIVISION (ECD) </vt:lpstr>
      <vt:lpstr>FUNCTION OF ECD</vt:lpstr>
      <vt:lpstr>ENVIRONMENTAL LAWS &amp; REGULATIONS</vt:lpstr>
      <vt:lpstr>PowerPoint Presentation</vt:lpstr>
      <vt:lpstr>PowerPoint Presentation</vt:lpstr>
      <vt:lpstr>Key Players</vt:lpstr>
      <vt:lpstr> </vt:lpstr>
      <vt:lpstr> </vt:lpstr>
      <vt:lpstr> </vt:lpstr>
      <vt:lpstr>CHALLENGES IN IMPLEMENTING THE EIA PROCESS</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monic_hcu503g</dc:creator>
  <cp:lastModifiedBy>Debra</cp:lastModifiedBy>
  <cp:revision>305</cp:revision>
  <dcterms:created xsi:type="dcterms:W3CDTF">2018-08-14T23:32:22Z</dcterms:created>
  <dcterms:modified xsi:type="dcterms:W3CDTF">2023-08-07T04:57:58Z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0x0101009EB9704A129AC2479953B002C37469E3</vt:lpwstr>
  </property>
</Properties>
</file>